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0" r:id="rId4"/>
  </p:sldMasterIdLst>
  <p:notesMasterIdLst>
    <p:notesMasterId r:id="rId14"/>
  </p:notesMasterIdLst>
  <p:sldIdLst>
    <p:sldId id="363" r:id="rId5"/>
    <p:sldId id="312" r:id="rId6"/>
    <p:sldId id="364" r:id="rId7"/>
    <p:sldId id="365" r:id="rId8"/>
    <p:sldId id="362" r:id="rId9"/>
    <p:sldId id="366" r:id="rId10"/>
    <p:sldId id="358" r:id="rId11"/>
    <p:sldId id="359" r:id="rId12"/>
    <p:sldId id="29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B2D5D8"/>
    <a:srgbClr val="7F7F7F"/>
    <a:srgbClr val="61A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160" autoAdjust="0"/>
  </p:normalViewPr>
  <p:slideViewPr>
    <p:cSldViewPr snapToGrid="0">
      <p:cViewPr varScale="1">
        <p:scale>
          <a:sx n="75" d="100"/>
          <a:sy n="75" d="100"/>
        </p:scale>
        <p:origin x="1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8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0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62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7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64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4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3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0F52C-6A56-4EF8-AFAD-C1D62650525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76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734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0" y="936001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mailto:hodnoceniVS2025@msmt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9E1E3-613A-4742-9816-7A5A86BF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75" y="614946"/>
            <a:ext cx="8139952" cy="2076947"/>
          </a:xfrm>
        </p:spPr>
        <p:txBody>
          <a:bodyPr/>
          <a:lstStyle/>
          <a:p>
            <a:pPr algn="ctr"/>
            <a:r>
              <a:rPr lang="en-GB" dirty="0"/>
              <a:t>Evaluation of higher education institutions in</a:t>
            </a:r>
            <a:r>
              <a:rPr lang="cs-CZ" dirty="0"/>
              <a:t> Czech Republic </a:t>
            </a:r>
            <a:r>
              <a:rPr lang="en-GB" dirty="0"/>
              <a:t>2025</a:t>
            </a:r>
            <a:br>
              <a:rPr lang="cs-CZ" dirty="0"/>
            </a:br>
            <a:r>
              <a:rPr lang="cs-CZ" sz="2000" dirty="0" err="1"/>
              <a:t>harmonization</a:t>
            </a:r>
            <a:r>
              <a:rPr lang="cs-CZ" sz="2000" dirty="0"/>
              <a:t> session </a:t>
            </a:r>
            <a:r>
              <a:rPr lang="cs-CZ" sz="2000" dirty="0" err="1"/>
              <a:t>of</a:t>
            </a:r>
            <a:r>
              <a:rPr lang="cs-CZ" sz="2000" dirty="0"/>
              <a:t> International </a:t>
            </a: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panels</a:t>
            </a:r>
            <a:r>
              <a:rPr lang="cs-CZ" sz="2000" dirty="0"/>
              <a:t> and</a:t>
            </a:r>
            <a:br>
              <a:rPr lang="en-GB" sz="2000" dirty="0"/>
            </a:br>
            <a:r>
              <a:rPr lang="en-GB" sz="2000" dirty="0"/>
              <a:t>Expert Advisory Committee</a:t>
            </a:r>
            <a:br>
              <a:rPr lang="cs-CZ" sz="3200" dirty="0"/>
            </a:br>
            <a:r>
              <a:rPr lang="cs-CZ" sz="3200" dirty="0"/>
              <a:t>FORD 3 – </a:t>
            </a:r>
            <a:r>
              <a:rPr lang="cs-CZ" sz="3200" dirty="0" err="1"/>
              <a:t>Medical</a:t>
            </a:r>
            <a:r>
              <a:rPr lang="cs-CZ" sz="3200" dirty="0"/>
              <a:t> and </a:t>
            </a:r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Sciences</a:t>
            </a:r>
            <a:endParaRPr lang="en-GB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97EDA0-D9CF-40D1-B66E-468C2DAED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00" y="6251400"/>
            <a:ext cx="5181696" cy="415200"/>
          </a:xfrm>
        </p:spPr>
        <p:txBody>
          <a:bodyPr/>
          <a:lstStyle/>
          <a:p>
            <a:r>
              <a:rPr lang="en-GB" dirty="0"/>
              <a:t>Department of Higher Education - 30</a:t>
            </a:r>
          </a:p>
        </p:txBody>
      </p:sp>
    </p:spTree>
    <p:extLst>
      <p:ext uri="{BB962C8B-B14F-4D97-AF65-F5344CB8AC3E}">
        <p14:creationId xmlns:p14="http://schemas.microsoft.com/office/powerpoint/2010/main" val="54078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2D993-1B45-FE0A-2073-3AEA6DF7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Programme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91ED1-B2B6-B986-F098-02F2ADE6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00" y="1825625"/>
            <a:ext cx="5366400" cy="409637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sz="2400" b="1" dirty="0">
                <a:latin typeface="+mj-lt"/>
                <a:cs typeface="Calibri" panose="020F0502020204030204" pitchFamily="34" charset="0"/>
              </a:rPr>
              <a:t>Update on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the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evaluation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HEIs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2025 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workload</a:t>
            </a:r>
            <a:endParaRPr lang="cs-CZ" sz="2400" b="1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vs. Expert advisory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committee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(EAC)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Harmonization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sz="2400" b="1" dirty="0">
                <a:latin typeface="+mj-lt"/>
                <a:cs typeface="Calibri" panose="020F0502020204030204" pitchFamily="34" charset="0"/>
              </a:rPr>
              <a:t> and EAC</a:t>
            </a:r>
          </a:p>
          <a:p>
            <a:pPr>
              <a:spcAft>
                <a:spcPts val="1000"/>
              </a:spcAft>
            </a:pPr>
            <a:r>
              <a:rPr lang="cs-CZ" sz="2400" b="1" dirty="0" err="1">
                <a:latin typeface="+mj-lt"/>
                <a:cs typeface="Calibri" panose="020F0502020204030204" pitchFamily="34" charset="0"/>
              </a:rPr>
              <a:t>Discussion</a:t>
            </a:r>
            <a:endParaRPr lang="cs-CZ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9DA403-2A23-9766-9D02-6DC0E123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74D853B-1B34-944B-4767-8B062C9E08B8}"/>
              </a:ext>
            </a:extLst>
          </p:cNvPr>
          <p:cNvSpPr/>
          <p:nvPr/>
        </p:nvSpPr>
        <p:spPr>
          <a:xfrm>
            <a:off x="11442364" y="2032060"/>
            <a:ext cx="221096" cy="328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48401E-1D83-B540-A666-8682CB529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4379"/>
          <a:stretch/>
        </p:blipFill>
        <p:spPr>
          <a:xfrm>
            <a:off x="6613501" y="1825624"/>
            <a:ext cx="4915259" cy="37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07822-83D6-95B3-95B6-93A4B82A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692933"/>
            <a:ext cx="10838169" cy="622138"/>
          </a:xfrm>
        </p:spPr>
        <p:txBody>
          <a:bodyPr/>
          <a:lstStyle/>
          <a:p>
            <a:r>
              <a:rPr lang="cs-CZ" b="1" dirty="0"/>
              <a:t>Update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evaluation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hei</a:t>
            </a:r>
            <a:r>
              <a:rPr lang="cs-CZ" b="1" cap="none" dirty="0" err="1"/>
              <a:t>s</a:t>
            </a:r>
            <a:r>
              <a:rPr lang="cs-CZ" b="1" dirty="0"/>
              <a:t> 2025 (</a:t>
            </a:r>
            <a:r>
              <a:rPr lang="cs-CZ" b="1" dirty="0" err="1"/>
              <a:t>f</a:t>
            </a:r>
            <a:r>
              <a:rPr lang="cs-CZ" b="1" cap="none" dirty="0" err="1"/>
              <a:t>ollow</a:t>
            </a:r>
            <a:r>
              <a:rPr lang="cs-CZ" b="1" cap="none" dirty="0"/>
              <a:t>-up to </a:t>
            </a:r>
            <a:r>
              <a:rPr lang="cs-CZ" b="1" cap="none" dirty="0" err="1"/>
              <a:t>the</a:t>
            </a:r>
            <a:r>
              <a:rPr lang="cs-CZ" b="1" cap="none" dirty="0"/>
              <a:t> 2nd </a:t>
            </a:r>
            <a:r>
              <a:rPr lang="cs-CZ" b="1" cap="none" dirty="0" err="1"/>
              <a:t>IEP‘s</a:t>
            </a:r>
            <a:r>
              <a:rPr lang="cs-CZ" b="1" cap="none" dirty="0"/>
              <a:t> </a:t>
            </a:r>
            <a:r>
              <a:rPr lang="cs-CZ" b="1" cap="none" dirty="0" err="1"/>
              <a:t>training</a:t>
            </a:r>
            <a:r>
              <a:rPr lang="cs-CZ" b="1" cap="none" dirty="0"/>
              <a:t> by MEYS)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B5DEB-B5C1-1CFA-8B50-4CB39F0E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32" y="1315070"/>
            <a:ext cx="11091339" cy="520499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Evaluation</a:t>
            </a:r>
            <a:r>
              <a:rPr lang="cs-CZ" sz="2400" dirty="0"/>
              <a:t> </a:t>
            </a:r>
            <a:r>
              <a:rPr lang="cs-CZ" sz="2400" dirty="0" err="1"/>
              <a:t>begins</a:t>
            </a:r>
            <a:r>
              <a:rPr lang="cs-CZ" sz="2400" dirty="0"/>
              <a:t> by </a:t>
            </a:r>
            <a:r>
              <a:rPr lang="en-GB" sz="2400" dirty="0"/>
              <a:t>1st of May 2025 &gt; IEP obtains the Self-evaluation report</a:t>
            </a:r>
            <a:r>
              <a:rPr lang="cs-CZ" sz="2400" dirty="0"/>
              <a:t> (SER)</a:t>
            </a:r>
            <a:r>
              <a:rPr lang="en-GB" sz="2400" dirty="0"/>
              <a:t> of the HEI</a:t>
            </a:r>
          </a:p>
          <a:p>
            <a:r>
              <a:rPr lang="en-GB" sz="2400" dirty="0"/>
              <a:t>IEP prepares the Evaluation report (ER)</a:t>
            </a:r>
            <a:r>
              <a:rPr lang="cs-CZ" sz="2400" dirty="0"/>
              <a:t> in 3</a:t>
            </a:r>
            <a:r>
              <a:rPr lang="en-GB" sz="2400" dirty="0"/>
              <a:t> modules</a:t>
            </a:r>
          </a:p>
          <a:p>
            <a:r>
              <a:rPr lang="en-GB" sz="2400" dirty="0"/>
              <a:t>IEP will obtain results in M1 and M2 by MEYS (HEI data sheet)</a:t>
            </a:r>
          </a:p>
          <a:p>
            <a:pPr lvl="2"/>
            <a:r>
              <a:rPr lang="en-GB" sz="2400" dirty="0"/>
              <a:t>IEP</a:t>
            </a:r>
            <a:r>
              <a:rPr lang="cs-CZ" sz="2400" dirty="0"/>
              <a:t>s</a:t>
            </a:r>
            <a:r>
              <a:rPr lang="en-GB" sz="2400" dirty="0"/>
              <a:t> do not evaluate M1 and M2! IEP can work only with the final grade it receives</a:t>
            </a:r>
          </a:p>
          <a:p>
            <a:pPr lvl="2"/>
            <a:r>
              <a:rPr lang="en-GB" sz="2400" dirty="0"/>
              <a:t>Browsing the </a:t>
            </a:r>
            <a:r>
              <a:rPr lang="cs-CZ" sz="2400" dirty="0" err="1"/>
              <a:t>interactive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r>
              <a:rPr lang="en-GB" sz="2400" dirty="0"/>
              <a:t> is</a:t>
            </a:r>
            <a:r>
              <a:rPr lang="cs-CZ" sz="2400" dirty="0"/>
              <a:t>n‘</a:t>
            </a:r>
            <a:r>
              <a:rPr lang="en-GB" sz="2400" dirty="0"/>
              <a:t>t obligatory! </a:t>
            </a:r>
            <a:endParaRPr lang="cs-CZ" sz="2400" dirty="0"/>
          </a:p>
          <a:p>
            <a:r>
              <a:rPr lang="en-GB" sz="2400" dirty="0"/>
              <a:t>IEP goes through M3 (units/parts of HEI), M4 (the entire HEI) and M5 (the entire HEI)</a:t>
            </a:r>
          </a:p>
          <a:p>
            <a:r>
              <a:rPr lang="en-GB" sz="2400" dirty="0"/>
              <a:t>IEP prepares ER in M3–M5</a:t>
            </a:r>
          </a:p>
          <a:p>
            <a:r>
              <a:rPr lang="en-GB" sz="2400" dirty="0"/>
              <a:t>IEP ag</a:t>
            </a:r>
            <a:r>
              <a:rPr lang="cs-CZ" sz="2400" dirty="0"/>
              <a:t>g</a:t>
            </a:r>
            <a:r>
              <a:rPr lang="en-GB" sz="2400" dirty="0" err="1"/>
              <a:t>regates</a:t>
            </a:r>
            <a:r>
              <a:rPr lang="en-GB" sz="2400" dirty="0"/>
              <a:t> the grading from M3–M5 with the grading from M1–M2</a:t>
            </a:r>
            <a:r>
              <a:rPr lang="cs-CZ" sz="2400" dirty="0"/>
              <a:t> in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final</a:t>
            </a:r>
            <a:r>
              <a:rPr lang="cs-CZ" sz="2400" dirty="0"/>
              <a:t> grade (A-D)</a:t>
            </a:r>
            <a:endParaRPr lang="en-GB" sz="2400" dirty="0"/>
          </a:p>
          <a:p>
            <a:r>
              <a:rPr lang="en-GB" sz="2400" dirty="0"/>
              <a:t>IEP submits the ER to MEYS by end of October 2025</a:t>
            </a:r>
            <a:endParaRPr lang="cs-CZ" sz="2400" dirty="0"/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the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(Module 3-5),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HEI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Sheet for Modules 1-2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on-site visit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HEI</a:t>
            </a:r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faculties / institutes in module 3 (A-D)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evaluate HEI in modules 4 and 5 (A-D)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 lvl="0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Formulate the evaluation of the entire HEI (A-D)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AA809D-FD83-50A1-BE20-115FE534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7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06E2A-E032-1F65-D02E-25AA5A7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IEP‘</a:t>
            </a:r>
            <a:r>
              <a:rPr lang="cs-CZ" b="1" cap="none" dirty="0" err="1"/>
              <a:t>s</a:t>
            </a:r>
            <a:r>
              <a:rPr lang="cs-CZ" b="1" dirty="0"/>
              <a:t> </a:t>
            </a:r>
            <a:r>
              <a:rPr lang="cs-CZ" b="1" dirty="0" err="1"/>
              <a:t>workload</a:t>
            </a:r>
            <a:br>
              <a:rPr lang="cs-CZ" sz="2000" b="1" dirty="0">
                <a:latin typeface="+mj-lt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CC06A-251B-F529-688E-DE405760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802" y="1558139"/>
            <a:ext cx="5493197" cy="4532262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 specific workload will be divided among the </a:t>
            </a:r>
            <a:r>
              <a:rPr lang="en-GB" sz="2000" dirty="0" err="1"/>
              <a:t>panelists</a:t>
            </a:r>
            <a:r>
              <a:rPr lang="en-GB" sz="2000" dirty="0"/>
              <a:t> by the chair during May 2025</a:t>
            </a:r>
          </a:p>
          <a:p>
            <a:r>
              <a:rPr lang="en-GB" sz="2000" dirty="0"/>
              <a:t>MEYS can only estimate the workload for the entire panel</a:t>
            </a:r>
          </a:p>
          <a:p>
            <a:r>
              <a:rPr lang="en-GB" sz="2000" dirty="0"/>
              <a:t>Workload depends on the size of the HEI and number of its constituent parts</a:t>
            </a:r>
          </a:p>
          <a:p>
            <a:pPr marL="108000" indent="0">
              <a:buNone/>
            </a:pPr>
            <a:endParaRPr lang="cs-CZ" sz="2000" dirty="0"/>
          </a:p>
          <a:p>
            <a:r>
              <a:rPr lang="en-GB" sz="2000" b="1" dirty="0"/>
              <a:t>Approximate length of the Self-Evaluation Report</a:t>
            </a:r>
            <a:endParaRPr lang="cs-CZ" sz="2000" b="1" dirty="0"/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3 – 20 pages (one evaluated unit)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4 – 40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Module 5 – 12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HEI Data Sheet for Modules 1 and 2 – 4 pages</a:t>
            </a:r>
            <a:endParaRPr lang="cs-CZ" sz="20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600"/>
              </a:spcAft>
            </a:pPr>
            <a:endParaRPr lang="cs-CZ" sz="240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599AE9D-9AF5-BF25-4AD0-89EE49B63B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38366" y="1247070"/>
          <a:ext cx="5156200" cy="453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694">
                  <a:extLst>
                    <a:ext uri="{9D8B030D-6E8A-4147-A177-3AD203B41FA5}">
                      <a16:colId xmlns:a16="http://schemas.microsoft.com/office/drawing/2014/main" val="610539974"/>
                    </a:ext>
                  </a:extLst>
                </a:gridCol>
                <a:gridCol w="2416506">
                  <a:extLst>
                    <a:ext uri="{9D8B030D-6E8A-4147-A177-3AD203B41FA5}">
                      <a16:colId xmlns:a16="http://schemas.microsoft.com/office/drawing/2014/main" val="3744040491"/>
                    </a:ext>
                  </a:extLst>
                </a:gridCol>
              </a:tblGrid>
              <a:tr h="411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Approximate workload of IEP member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911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Review of SER in Module 3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3668788289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Preparation of ER for Module 3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019429195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Discussion of results within IEP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2004309311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Review of SER in Modules 4–5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8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485003826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Preparation of ER in Modules 4–5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8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374041986"/>
                  </a:ext>
                </a:extLst>
              </a:tr>
              <a:tr h="51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Discussion of the results within IEP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 hours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919102278"/>
                  </a:ext>
                </a:extLst>
              </a:tr>
              <a:tr h="834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On-site visit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24 hours (1–5 days up to the size of the HEI)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4059829869"/>
                  </a:ext>
                </a:extLst>
              </a:tr>
              <a:tr h="411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cs-CZ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52 hours</a:t>
                      </a:r>
                      <a:endParaRPr lang="cs-CZ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1" marR="61451" marT="0" marB="0" anchor="ctr"/>
                </a:tc>
                <a:extLst>
                  <a:ext uri="{0D108BD9-81ED-4DB2-BD59-A6C34878D82A}">
                    <a16:rowId xmlns:a16="http://schemas.microsoft.com/office/drawing/2014/main" val="1734933346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6FB02-3663-36F0-269B-68477C55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0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C1882-9ED2-E367-ED7E-68CC35F0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err="1"/>
              <a:t>IEPs</a:t>
            </a:r>
            <a:r>
              <a:rPr lang="cs-CZ" b="1" cap="none" dirty="0"/>
              <a:t> VS. EXPERT ADVISORY COMMITTEE (EAC)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1313B-02AA-0C96-7E6E-2019EA4B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evaluation process will be supervised by the Expert Advisory Committee (EAC)</a:t>
            </a:r>
          </a:p>
          <a:p>
            <a:r>
              <a:rPr lang="en-GB" sz="2400" dirty="0"/>
              <a:t>MEYS collects questions and suggestions from the </a:t>
            </a:r>
            <a:r>
              <a:rPr lang="en-GB" sz="2400" dirty="0" err="1"/>
              <a:t>panelists</a:t>
            </a:r>
            <a:r>
              <a:rPr lang="en-GB" sz="2400" dirty="0"/>
              <a:t> during the evaluation and submits them to the EAC for advisory opinion</a:t>
            </a:r>
          </a:p>
          <a:p>
            <a:r>
              <a:rPr lang="en-GB" sz="2400" dirty="0"/>
              <a:t>EAC provides feedback to IEPs and MEYS throughout the entire evaluation process</a:t>
            </a:r>
          </a:p>
          <a:p>
            <a:r>
              <a:rPr lang="en-GB" sz="2400" dirty="0"/>
              <a:t>IEP shall submit drafts of the ER continuously to EAC for consultations &gt; EAC helps to harmonize the approach of the different IEPs during the evaluation process</a:t>
            </a:r>
          </a:p>
          <a:p>
            <a:r>
              <a:rPr lang="en-GB" sz="2400" dirty="0"/>
              <a:t>Harmonization sessions of EAC and IEPs &gt; after IEPs obtain the SER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B7311D-F1A7-6B6D-8533-9B9AC70F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8D39-B18D-9FA6-B3F8-A446C17C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MŠMT logo bez textu, MŠMT ČR">
            <a:extLst>
              <a:ext uri="{FF2B5EF4-FFF2-40B4-BE49-F238E27FC236}">
                <a16:creationId xmlns:a16="http://schemas.microsoft.com/office/drawing/2014/main" id="{CAB0CD70-BD49-F7A2-2C89-6F4742B6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213" y="1764699"/>
            <a:ext cx="1027912" cy="7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ŠMT logo bez textu, MŠMT ČR">
            <a:extLst>
              <a:ext uri="{FF2B5EF4-FFF2-40B4-BE49-F238E27FC236}">
                <a16:creationId xmlns:a16="http://schemas.microsoft.com/office/drawing/2014/main" id="{5EB439A0-558B-A9B5-5A78-9A4723DD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5" y="875305"/>
            <a:ext cx="824323" cy="6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0F5B46-41E1-BC9B-D119-8FF8AA08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83587"/>
            <a:ext cx="11451336" cy="66135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harmonization is needed</a:t>
            </a:r>
            <a:endParaRPr lang="cs-CZ" sz="3600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77B68EB-0A1F-B47D-B60B-F53911F0EC1D}"/>
              </a:ext>
            </a:extLst>
          </p:cNvPr>
          <p:cNvSpPr/>
          <p:nvPr/>
        </p:nvSpPr>
        <p:spPr>
          <a:xfrm>
            <a:off x="655320" y="1207576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1</a:t>
            </a:r>
          </a:p>
        </p:txBody>
      </p:sp>
      <p:pic>
        <p:nvPicPr>
          <p:cNvPr id="8" name="Grafický objekt 7" descr="Noviny se souvislou výplní">
            <a:extLst>
              <a:ext uri="{FF2B5EF4-FFF2-40B4-BE49-F238E27FC236}">
                <a16:creationId xmlns:a16="http://schemas.microsoft.com/office/drawing/2014/main" id="{2FD930D8-F2F8-D225-8AAC-FA310585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704" y="1253296"/>
            <a:ext cx="914400" cy="914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024C46-3482-231B-A581-6CC768E595DB}"/>
              </a:ext>
            </a:extLst>
          </p:cNvPr>
          <p:cNvSpPr txBox="1"/>
          <p:nvPr/>
        </p:nvSpPr>
        <p:spPr>
          <a:xfrm>
            <a:off x="2191511" y="768096"/>
            <a:ext cx="19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SER </a:t>
            </a:r>
            <a:r>
              <a:rPr lang="cs-CZ" sz="1600" b="1" dirty="0" err="1"/>
              <a:t>Self-evaluation</a:t>
            </a:r>
            <a:r>
              <a:rPr lang="cs-CZ" sz="1600" b="1" dirty="0"/>
              <a:t> report</a:t>
            </a:r>
          </a:p>
        </p:txBody>
      </p:sp>
      <p:pic>
        <p:nvPicPr>
          <p:cNvPr id="10" name="Grafický objekt 9" descr="Noviny se souvislou výplní">
            <a:extLst>
              <a:ext uri="{FF2B5EF4-FFF2-40B4-BE49-F238E27FC236}">
                <a16:creationId xmlns:a16="http://schemas.microsoft.com/office/drawing/2014/main" id="{53F20EF7-B921-A0AF-AFCF-60BFFA02E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129985"/>
            <a:ext cx="412047" cy="41204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E740C3-127D-DA5A-689A-8E1E01BB9332}"/>
              </a:ext>
            </a:extLst>
          </p:cNvPr>
          <p:cNvSpPr txBox="1"/>
          <p:nvPr/>
        </p:nvSpPr>
        <p:spPr>
          <a:xfrm>
            <a:off x="2957126" y="2172773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Faculty</a:t>
            </a:r>
            <a:r>
              <a:rPr lang="cs-CZ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(FORD 3) Module 3 </a:t>
            </a:r>
          </a:p>
        </p:txBody>
      </p:sp>
      <p:pic>
        <p:nvPicPr>
          <p:cNvPr id="12" name="Grafický objekt 11" descr="Noviny se souvislou výplní">
            <a:extLst>
              <a:ext uri="{FF2B5EF4-FFF2-40B4-BE49-F238E27FC236}">
                <a16:creationId xmlns:a16="http://schemas.microsoft.com/office/drawing/2014/main" id="{E49C4AE0-A1BF-13B1-3550-8DFAA58C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499244"/>
            <a:ext cx="412047" cy="41204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9D4511-EEE2-232B-7756-5A2F32402693}"/>
              </a:ext>
            </a:extLst>
          </p:cNvPr>
          <p:cNvSpPr txBox="1"/>
          <p:nvPr/>
        </p:nvSpPr>
        <p:spPr>
          <a:xfrm>
            <a:off x="2957126" y="2542032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B050"/>
                </a:solidFill>
              </a:rPr>
              <a:t>Faculty</a:t>
            </a:r>
            <a:r>
              <a:rPr lang="cs-CZ" sz="1600" b="1" dirty="0">
                <a:solidFill>
                  <a:srgbClr val="00B050"/>
                </a:solidFill>
              </a:rPr>
              <a:t> B</a:t>
            </a:r>
            <a:r>
              <a:rPr lang="cs-CZ" sz="1600" dirty="0"/>
              <a:t> (</a:t>
            </a:r>
            <a:r>
              <a:rPr lang="cs-CZ" sz="1600" dirty="0">
                <a:solidFill>
                  <a:srgbClr val="00B050"/>
                </a:solidFill>
              </a:rPr>
              <a:t>FORD 2</a:t>
            </a:r>
            <a:r>
              <a:rPr lang="cs-CZ" sz="1600" dirty="0"/>
              <a:t>) Module 3</a:t>
            </a:r>
          </a:p>
        </p:txBody>
      </p:sp>
      <p:pic>
        <p:nvPicPr>
          <p:cNvPr id="14" name="Grafický objekt 13" descr="Noviny se souvislou výplní">
            <a:extLst>
              <a:ext uri="{FF2B5EF4-FFF2-40B4-BE49-F238E27FC236}">
                <a16:creationId xmlns:a16="http://schemas.microsoft.com/office/drawing/2014/main" id="{8CCB27B6-0CCE-61AC-24DA-D04816469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992" y="2877873"/>
            <a:ext cx="412047" cy="41204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31CEC0F-5806-3C2C-39A5-255D8ACB2B16}"/>
              </a:ext>
            </a:extLst>
          </p:cNvPr>
          <p:cNvSpPr txBox="1"/>
          <p:nvPr/>
        </p:nvSpPr>
        <p:spPr>
          <a:xfrm>
            <a:off x="2957126" y="2920661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B050"/>
                </a:solidFill>
              </a:rPr>
              <a:t>Faculty</a:t>
            </a:r>
            <a:r>
              <a:rPr lang="cs-CZ" sz="1600" b="1" dirty="0">
                <a:solidFill>
                  <a:srgbClr val="00B050"/>
                </a:solidFill>
              </a:rPr>
              <a:t> C </a:t>
            </a:r>
            <a:r>
              <a:rPr lang="cs-CZ" sz="1600" dirty="0"/>
              <a:t>(</a:t>
            </a:r>
            <a:r>
              <a:rPr lang="cs-CZ" sz="1600" dirty="0">
                <a:solidFill>
                  <a:srgbClr val="00B050"/>
                </a:solidFill>
              </a:rPr>
              <a:t>FORD 2</a:t>
            </a:r>
            <a:r>
              <a:rPr lang="cs-CZ" sz="1600" dirty="0"/>
              <a:t>) Module 3</a:t>
            </a:r>
          </a:p>
        </p:txBody>
      </p:sp>
      <p:pic>
        <p:nvPicPr>
          <p:cNvPr id="16" name="Grafický objekt 15" descr="Noviny se souvislou výplní">
            <a:extLst>
              <a:ext uri="{FF2B5EF4-FFF2-40B4-BE49-F238E27FC236}">
                <a16:creationId xmlns:a16="http://schemas.microsoft.com/office/drawing/2014/main" id="{C25F702A-2161-0DDD-702E-093E69AB1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2136" y="3251650"/>
            <a:ext cx="412047" cy="412047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D43FAD7-CBEE-F7CF-5174-A5DAA755C987}"/>
              </a:ext>
            </a:extLst>
          </p:cNvPr>
          <p:cNvSpPr txBox="1"/>
          <p:nvPr/>
        </p:nvSpPr>
        <p:spPr>
          <a:xfrm>
            <a:off x="2966270" y="3294438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0070C0"/>
                </a:solidFill>
              </a:rPr>
              <a:t>Faculty</a:t>
            </a:r>
            <a:r>
              <a:rPr lang="cs-CZ" sz="1600" b="1" dirty="0">
                <a:solidFill>
                  <a:srgbClr val="0070C0"/>
                </a:solidFill>
              </a:rPr>
              <a:t> D</a:t>
            </a:r>
            <a:r>
              <a:rPr lang="cs-CZ" sz="1600" dirty="0"/>
              <a:t> (FORD 6) Module 3</a:t>
            </a:r>
          </a:p>
        </p:txBody>
      </p:sp>
      <p:pic>
        <p:nvPicPr>
          <p:cNvPr id="18" name="Grafický objekt 17" descr="Noviny se souvislou výplní">
            <a:extLst>
              <a:ext uri="{FF2B5EF4-FFF2-40B4-BE49-F238E27FC236}">
                <a16:creationId xmlns:a16="http://schemas.microsoft.com/office/drawing/2014/main" id="{6D171655-70DF-356C-AB74-F459F59FE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2323" y="3920424"/>
            <a:ext cx="412047" cy="412047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85417C3-7871-2DB0-6967-FDFE402A9F1E}"/>
              </a:ext>
            </a:extLst>
          </p:cNvPr>
          <p:cNvSpPr txBox="1"/>
          <p:nvPr/>
        </p:nvSpPr>
        <p:spPr>
          <a:xfrm>
            <a:off x="2529746" y="6115732"/>
            <a:ext cx="286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….</a:t>
            </a:r>
          </a:p>
        </p:txBody>
      </p:sp>
      <p:pic>
        <p:nvPicPr>
          <p:cNvPr id="20" name="Grafický objekt 19" descr="Noviny se souvislou výplní">
            <a:extLst>
              <a:ext uri="{FF2B5EF4-FFF2-40B4-BE49-F238E27FC236}">
                <a16:creationId xmlns:a16="http://schemas.microsoft.com/office/drawing/2014/main" id="{BC4E7E83-F97F-B831-84D0-C8376B9D0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2323" y="4367694"/>
            <a:ext cx="412047" cy="41204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0754787-BB91-C9E7-7424-5B82A15B97CE}"/>
              </a:ext>
            </a:extLst>
          </p:cNvPr>
          <p:cNvSpPr txBox="1"/>
          <p:nvPr/>
        </p:nvSpPr>
        <p:spPr>
          <a:xfrm>
            <a:off x="2966270" y="4413866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University - </a:t>
            </a:r>
            <a:r>
              <a:rPr lang="cs-CZ" sz="1600" b="1" dirty="0"/>
              <a:t>Module 5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388142AB-BF53-C361-73B2-54AE316D7A03}"/>
              </a:ext>
            </a:extLst>
          </p:cNvPr>
          <p:cNvSpPr/>
          <p:nvPr/>
        </p:nvSpPr>
        <p:spPr>
          <a:xfrm>
            <a:off x="3670926" y="1139784"/>
            <a:ext cx="2864552" cy="10957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30.3.2025: </a:t>
            </a:r>
          </a:p>
          <a:p>
            <a:pPr algn="ctr"/>
            <a:r>
              <a:rPr lang="cs-CZ" dirty="0"/>
              <a:t>To MEYS … to IEP</a:t>
            </a:r>
          </a:p>
        </p:txBody>
      </p:sp>
      <p:pic>
        <p:nvPicPr>
          <p:cNvPr id="24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CA02FED6-8ABD-5CF4-0086-3F366939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09" y="1196114"/>
            <a:ext cx="947329" cy="89160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C438E07-AE35-C6D5-0F00-CC5C65FF7A47}"/>
              </a:ext>
            </a:extLst>
          </p:cNvPr>
          <p:cNvSpPr txBox="1"/>
          <p:nvPr/>
        </p:nvSpPr>
        <p:spPr>
          <a:xfrm>
            <a:off x="7495597" y="943861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FFFF00"/>
                </a:highlight>
              </a:rPr>
              <a:t>IEP 1</a:t>
            </a:r>
            <a:endParaRPr lang="cs-CZ" sz="16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14B304C-881B-443D-A18C-66715E5F4F1C}"/>
              </a:ext>
            </a:extLst>
          </p:cNvPr>
          <p:cNvSpPr txBox="1"/>
          <p:nvPr/>
        </p:nvSpPr>
        <p:spPr>
          <a:xfrm>
            <a:off x="2966270" y="4002553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University - </a:t>
            </a:r>
            <a:r>
              <a:rPr lang="cs-CZ" sz="1600" b="1" dirty="0"/>
              <a:t>Module 4</a:t>
            </a: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749372F6-70A4-63DF-C0DF-8CF986794AF6}"/>
              </a:ext>
            </a:extLst>
          </p:cNvPr>
          <p:cNvSpPr/>
          <p:nvPr/>
        </p:nvSpPr>
        <p:spPr>
          <a:xfrm>
            <a:off x="800276" y="4779741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2</a:t>
            </a:r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0E6CF007-B5CB-4F4B-EEF5-E81E70B6C3C2}"/>
              </a:ext>
            </a:extLst>
          </p:cNvPr>
          <p:cNvSpPr/>
          <p:nvPr/>
        </p:nvSpPr>
        <p:spPr>
          <a:xfrm>
            <a:off x="800276" y="5428965"/>
            <a:ext cx="1795272" cy="960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University 3</a:t>
            </a:r>
          </a:p>
        </p:txBody>
      </p:sp>
      <p:pic>
        <p:nvPicPr>
          <p:cNvPr id="29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C66457EC-4545-B3CB-92D7-6A828686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58" y="4882787"/>
            <a:ext cx="947329" cy="8916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C03F7C-0DA5-2277-446D-8910D1BB7818}"/>
              </a:ext>
            </a:extLst>
          </p:cNvPr>
          <p:cNvSpPr txBox="1"/>
          <p:nvPr/>
        </p:nvSpPr>
        <p:spPr>
          <a:xfrm>
            <a:off x="3653752" y="4769683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00FFFF"/>
                </a:highlight>
              </a:rPr>
              <a:t>IEP 2</a:t>
            </a:r>
            <a:endParaRPr lang="cs-CZ" sz="1600" dirty="0">
              <a:highlight>
                <a:srgbClr val="00FFFF"/>
              </a:highlight>
            </a:endParaRPr>
          </a:p>
        </p:txBody>
      </p:sp>
      <p:pic>
        <p:nvPicPr>
          <p:cNvPr id="31" name="Picture 6" descr="3,358 Committee Icon Royalty-Free Photos and Stock Images ...">
            <a:extLst>
              <a:ext uri="{FF2B5EF4-FFF2-40B4-BE49-F238E27FC236}">
                <a16:creationId xmlns:a16="http://schemas.microsoft.com/office/drawing/2014/main" id="{B18858E8-B22E-2220-6B44-4A84F785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5594319"/>
            <a:ext cx="947329" cy="89160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5D8FC289-921F-BF97-5D06-D9E22C01FCA9}"/>
              </a:ext>
            </a:extLst>
          </p:cNvPr>
          <p:cNvSpPr txBox="1"/>
          <p:nvPr/>
        </p:nvSpPr>
        <p:spPr>
          <a:xfrm>
            <a:off x="4000658" y="5481215"/>
            <a:ext cx="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00FF00"/>
                </a:highlight>
              </a:rPr>
              <a:t>IEP 3</a:t>
            </a:r>
            <a:endParaRPr lang="cs-CZ" sz="1600" dirty="0">
              <a:highlight>
                <a:srgbClr val="00FF00"/>
              </a:highlight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213C5A1-99FA-F16D-E1E1-31377BAA8CF9}"/>
              </a:ext>
            </a:extLst>
          </p:cNvPr>
          <p:cNvSpPr txBox="1"/>
          <p:nvPr/>
        </p:nvSpPr>
        <p:spPr>
          <a:xfrm>
            <a:off x="5876452" y="2215328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Facult</a:t>
            </a:r>
            <a:r>
              <a:rPr lang="cs-CZ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 A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pic>
        <p:nvPicPr>
          <p:cNvPr id="34" name="Grafický objekt 33" descr="Noviny se souvislou výplní">
            <a:extLst>
              <a:ext uri="{FF2B5EF4-FFF2-40B4-BE49-F238E27FC236}">
                <a16:creationId xmlns:a16="http://schemas.microsoft.com/office/drawing/2014/main" id="{C47B7D17-9A6A-5A74-EC92-0075727DD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1948" y="4852500"/>
            <a:ext cx="914400" cy="914400"/>
          </a:xfrm>
          <a:prstGeom prst="rect">
            <a:avLst/>
          </a:prstGeom>
        </p:spPr>
      </p:pic>
      <p:pic>
        <p:nvPicPr>
          <p:cNvPr id="35" name="Grafický objekt 34" descr="Noviny se souvislou výplní">
            <a:extLst>
              <a:ext uri="{FF2B5EF4-FFF2-40B4-BE49-F238E27FC236}">
                <a16:creationId xmlns:a16="http://schemas.microsoft.com/office/drawing/2014/main" id="{729774BD-FE05-B11C-9F04-65F56133B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9217" y="5553214"/>
            <a:ext cx="914400" cy="914400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EAD8612-FD92-D76F-82B0-EB373E7F0400}"/>
              </a:ext>
            </a:extLst>
          </p:cNvPr>
          <p:cNvSpPr txBox="1"/>
          <p:nvPr/>
        </p:nvSpPr>
        <p:spPr>
          <a:xfrm>
            <a:off x="5876452" y="2571660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B050"/>
                </a:solidFill>
              </a:rPr>
              <a:t>Facult</a:t>
            </a:r>
            <a:r>
              <a:rPr lang="cs-CZ" sz="1100" b="1" dirty="0">
                <a:solidFill>
                  <a:srgbClr val="00B050"/>
                </a:solidFill>
              </a:rPr>
              <a:t>y B</a:t>
            </a:r>
            <a:r>
              <a:rPr lang="cs-CZ" sz="1100" b="1" dirty="0"/>
              <a:t>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28196EA-1B0A-7778-78D6-547AD126D610}"/>
              </a:ext>
            </a:extLst>
          </p:cNvPr>
          <p:cNvSpPr txBox="1"/>
          <p:nvPr/>
        </p:nvSpPr>
        <p:spPr>
          <a:xfrm>
            <a:off x="5876452" y="2938723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B050"/>
                </a:solidFill>
              </a:rPr>
              <a:t>Facult</a:t>
            </a:r>
            <a:r>
              <a:rPr lang="cs-CZ" sz="1100" b="1" dirty="0">
                <a:solidFill>
                  <a:srgbClr val="00B050"/>
                </a:solidFill>
              </a:rPr>
              <a:t>y C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44F5A33-F489-D61D-04CA-589C8E1B29F1}"/>
              </a:ext>
            </a:extLst>
          </p:cNvPr>
          <p:cNvSpPr txBox="1"/>
          <p:nvPr/>
        </p:nvSpPr>
        <p:spPr>
          <a:xfrm>
            <a:off x="5876452" y="3295410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M3: </a:t>
            </a:r>
            <a:r>
              <a:rPr lang="cs-CZ" sz="1100" dirty="0" err="1"/>
              <a:t>Evaluate</a:t>
            </a:r>
            <a:r>
              <a:rPr lang="cs-CZ" sz="1100" dirty="0"/>
              <a:t> 6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</a:t>
            </a:r>
            <a:r>
              <a:rPr lang="en-US" sz="1100" dirty="0"/>
              <a:t>&gt; Evaluate </a:t>
            </a:r>
            <a:r>
              <a:rPr lang="en-US" sz="1100" b="1" dirty="0" err="1">
                <a:solidFill>
                  <a:srgbClr val="0070C0"/>
                </a:solidFill>
              </a:rPr>
              <a:t>Facult</a:t>
            </a:r>
            <a:r>
              <a:rPr lang="cs-CZ" sz="1100" b="1" dirty="0">
                <a:solidFill>
                  <a:srgbClr val="0070C0"/>
                </a:solidFill>
              </a:rPr>
              <a:t>y D </a:t>
            </a:r>
            <a:r>
              <a:rPr lang="cs-CZ" sz="1100" dirty="0"/>
              <a:t>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2B153B2-DC3B-28F3-ABCE-27BEF357A588}"/>
              </a:ext>
            </a:extLst>
          </p:cNvPr>
          <p:cNvSpPr txBox="1"/>
          <p:nvPr/>
        </p:nvSpPr>
        <p:spPr>
          <a:xfrm>
            <a:off x="5876452" y="4041025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M4: </a:t>
            </a:r>
            <a:r>
              <a:rPr lang="cs-CZ" sz="1100" dirty="0" err="1"/>
              <a:t>Evaluate</a:t>
            </a:r>
            <a:r>
              <a:rPr lang="cs-CZ" sz="1100" dirty="0"/>
              <a:t> 14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&gt; </a:t>
            </a:r>
            <a:r>
              <a:rPr lang="en-US" sz="1100" dirty="0"/>
              <a:t>Evaluate</a:t>
            </a:r>
            <a:r>
              <a:rPr lang="cs-CZ" sz="1100" dirty="0"/>
              <a:t> B 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5047876-0447-D9A2-9C4E-D21BE8067FA9}"/>
              </a:ext>
            </a:extLst>
          </p:cNvPr>
          <p:cNvSpPr txBox="1"/>
          <p:nvPr/>
        </p:nvSpPr>
        <p:spPr>
          <a:xfrm>
            <a:off x="5876452" y="4413866"/>
            <a:ext cx="584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M5: </a:t>
            </a:r>
            <a:r>
              <a:rPr lang="cs-CZ" sz="1100" dirty="0" err="1"/>
              <a:t>Evaluate</a:t>
            </a:r>
            <a:r>
              <a:rPr lang="cs-CZ" sz="1100" dirty="0"/>
              <a:t> 4 </a:t>
            </a:r>
            <a:r>
              <a:rPr lang="cs-CZ" sz="1100" dirty="0" err="1"/>
              <a:t>indicators</a:t>
            </a:r>
            <a:r>
              <a:rPr lang="cs-CZ" sz="1100" dirty="0"/>
              <a:t> (</a:t>
            </a:r>
            <a:r>
              <a:rPr lang="cs-CZ" sz="1100" dirty="0" err="1"/>
              <a:t>score</a:t>
            </a:r>
            <a:r>
              <a:rPr lang="cs-CZ" sz="1100" dirty="0"/>
              <a:t> 1-5) &gt; </a:t>
            </a:r>
            <a:r>
              <a:rPr lang="cs-CZ" sz="1100" dirty="0" err="1"/>
              <a:t>Evaluated</a:t>
            </a:r>
            <a:r>
              <a:rPr lang="cs-CZ" sz="1100" dirty="0"/>
              <a:t> A (</a:t>
            </a:r>
            <a:r>
              <a:rPr lang="cs-CZ" sz="1100" dirty="0" err="1"/>
              <a:t>score</a:t>
            </a:r>
            <a:r>
              <a:rPr lang="cs-CZ" sz="1100" dirty="0"/>
              <a:t> A-D)</a:t>
            </a:r>
          </a:p>
        </p:txBody>
      </p:sp>
      <p:sp>
        <p:nvSpPr>
          <p:cNvPr id="42" name="Pravá složená závorka 41">
            <a:extLst>
              <a:ext uri="{FF2B5EF4-FFF2-40B4-BE49-F238E27FC236}">
                <a16:creationId xmlns:a16="http://schemas.microsoft.com/office/drawing/2014/main" id="{936821BC-536C-7C5C-006A-9C3A8FD732A5}"/>
              </a:ext>
            </a:extLst>
          </p:cNvPr>
          <p:cNvSpPr/>
          <p:nvPr/>
        </p:nvSpPr>
        <p:spPr>
          <a:xfrm>
            <a:off x="9930418" y="1957158"/>
            <a:ext cx="667145" cy="3654272"/>
          </a:xfrm>
          <a:prstGeom prst="rightBrace">
            <a:avLst>
              <a:gd name="adj1" fmla="val 8333"/>
              <a:gd name="adj2" fmla="val 502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11A5707-3866-CA4F-651D-CE0547B1F954}"/>
              </a:ext>
            </a:extLst>
          </p:cNvPr>
          <p:cNvSpPr txBox="1"/>
          <p:nvPr/>
        </p:nvSpPr>
        <p:spPr>
          <a:xfrm>
            <a:off x="5833872" y="5224030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Module 2</a:t>
            </a:r>
            <a:r>
              <a:rPr lang="en-US" sz="1600" b="1" dirty="0"/>
              <a:t> </a:t>
            </a:r>
            <a:r>
              <a:rPr lang="en-US" sz="1600" dirty="0"/>
              <a:t>results/input</a:t>
            </a:r>
            <a:endParaRPr lang="cs-CZ" sz="1600" b="1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3A1E086-8083-F9C5-6AAE-1EA7192087EC}"/>
              </a:ext>
            </a:extLst>
          </p:cNvPr>
          <p:cNvSpPr txBox="1"/>
          <p:nvPr/>
        </p:nvSpPr>
        <p:spPr>
          <a:xfrm>
            <a:off x="5833872" y="4812717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Module 1 </a:t>
            </a:r>
            <a:r>
              <a:rPr lang="cs-CZ" sz="1600" dirty="0" err="1"/>
              <a:t>results</a:t>
            </a:r>
            <a:r>
              <a:rPr lang="en-US" sz="1600" dirty="0"/>
              <a:t>/input</a:t>
            </a:r>
            <a:endParaRPr lang="cs-CZ" sz="16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8F180F7-DE64-C492-4DBD-0D8FE6041E65}"/>
              </a:ext>
            </a:extLst>
          </p:cNvPr>
          <p:cNvSpPr txBox="1"/>
          <p:nvPr/>
        </p:nvSpPr>
        <p:spPr>
          <a:xfrm>
            <a:off x="10637913" y="5407296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00FFFF"/>
                </a:highlight>
              </a:rPr>
              <a:t>University 2</a:t>
            </a:r>
          </a:p>
          <a:p>
            <a:pPr algn="ctr"/>
            <a:r>
              <a:rPr lang="cs-CZ" sz="1400" b="1" dirty="0" err="1">
                <a:highlight>
                  <a:srgbClr val="00FFFF"/>
                </a:highlight>
              </a:rPr>
              <a:t>Score</a:t>
            </a:r>
            <a:r>
              <a:rPr lang="cs-CZ" sz="1400" b="1" dirty="0">
                <a:highlight>
                  <a:srgbClr val="00FFFF"/>
                </a:highlight>
              </a:rPr>
              <a:t> A - D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2551CEE-BA82-5B95-07C8-A2F1FA3573ED}"/>
              </a:ext>
            </a:extLst>
          </p:cNvPr>
          <p:cNvSpPr txBox="1"/>
          <p:nvPr/>
        </p:nvSpPr>
        <p:spPr>
          <a:xfrm>
            <a:off x="10843668" y="6127475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00FF00"/>
                </a:highlight>
              </a:rPr>
              <a:t>University 3 </a:t>
            </a:r>
          </a:p>
          <a:p>
            <a:pPr algn="ctr"/>
            <a:r>
              <a:rPr lang="cs-CZ" sz="1400" b="1" dirty="0" err="1">
                <a:highlight>
                  <a:srgbClr val="00FF00"/>
                </a:highlight>
              </a:rPr>
              <a:t>Score</a:t>
            </a:r>
            <a:r>
              <a:rPr lang="cs-CZ" sz="1400" b="1" dirty="0">
                <a:highlight>
                  <a:srgbClr val="00FF00"/>
                </a:highlight>
              </a:rPr>
              <a:t> A - D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1ABB0A1-A53B-8893-5CF0-94EAEC5653B4}"/>
              </a:ext>
            </a:extLst>
          </p:cNvPr>
          <p:cNvSpPr txBox="1"/>
          <p:nvPr/>
        </p:nvSpPr>
        <p:spPr>
          <a:xfrm>
            <a:off x="2467481" y="3599277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….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ECC8F08-930A-7570-3273-D99C4ADDCC10}"/>
              </a:ext>
            </a:extLst>
          </p:cNvPr>
          <p:cNvSpPr txBox="1"/>
          <p:nvPr/>
        </p:nvSpPr>
        <p:spPr>
          <a:xfrm>
            <a:off x="7771052" y="1203268"/>
            <a:ext cx="2296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Tasks</a:t>
            </a:r>
            <a:r>
              <a:rPr lang="cs-CZ" sz="1400" b="1" dirty="0"/>
              <a:t>: </a:t>
            </a:r>
          </a:p>
          <a:p>
            <a:r>
              <a:rPr lang="cs-CZ" sz="1400" dirty="0" err="1"/>
              <a:t>Read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SER</a:t>
            </a:r>
          </a:p>
          <a:p>
            <a:r>
              <a:rPr lang="cs-CZ" sz="1400" dirty="0"/>
              <a:t>On </a:t>
            </a:r>
            <a:r>
              <a:rPr lang="cs-CZ" sz="1400" dirty="0" err="1"/>
              <a:t>site</a:t>
            </a:r>
            <a:r>
              <a:rPr lang="cs-CZ" sz="1400" dirty="0"/>
              <a:t> visit</a:t>
            </a:r>
            <a:endParaRPr lang="cs-CZ" sz="1400" dirty="0">
              <a:highlight>
                <a:srgbClr val="FFFF00"/>
              </a:highlight>
            </a:endParaRPr>
          </a:p>
          <a:p>
            <a:r>
              <a:rPr lang="cs-CZ" sz="1400" dirty="0" err="1"/>
              <a:t>Evaluate</a:t>
            </a:r>
            <a:r>
              <a:rPr lang="cs-CZ" sz="1400" dirty="0"/>
              <a:t> </a:t>
            </a:r>
            <a:r>
              <a:rPr lang="cs-CZ" sz="1400" dirty="0">
                <a:highlight>
                  <a:srgbClr val="FFFF00"/>
                </a:highlight>
              </a:rPr>
              <a:t>University 1</a:t>
            </a:r>
            <a:endParaRPr lang="cs-CZ" sz="1400" dirty="0"/>
          </a:p>
        </p:txBody>
      </p:sp>
      <p:pic>
        <p:nvPicPr>
          <p:cNvPr id="51" name="Grafický objekt 50" descr="Cyklus s lidmi obrys">
            <a:extLst>
              <a:ext uri="{FF2B5EF4-FFF2-40B4-BE49-F238E27FC236}">
                <a16:creationId xmlns:a16="http://schemas.microsoft.com/office/drawing/2014/main" id="{F921D5B5-7723-EF03-A3DA-A5F89B8DA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25456" y="691877"/>
            <a:ext cx="1247941" cy="1247941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E80993A6-5EB5-0A4D-6720-FAD67033BBDA}"/>
              </a:ext>
            </a:extLst>
          </p:cNvPr>
          <p:cNvSpPr txBox="1"/>
          <p:nvPr/>
        </p:nvSpPr>
        <p:spPr>
          <a:xfrm>
            <a:off x="10067543" y="912735"/>
            <a:ext cx="122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EAC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192A76D-8DCF-36A6-53A1-D9ECD01D490F}"/>
              </a:ext>
            </a:extLst>
          </p:cNvPr>
          <p:cNvCxnSpPr/>
          <p:nvPr/>
        </p:nvCxnSpPr>
        <p:spPr>
          <a:xfrm flipV="1">
            <a:off x="11036808" y="2571660"/>
            <a:ext cx="0" cy="854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B1D3980-A841-B243-02CF-54E86A936318}"/>
              </a:ext>
            </a:extLst>
          </p:cNvPr>
          <p:cNvCxnSpPr>
            <a:cxnSpLocks/>
          </p:cNvCxnSpPr>
          <p:nvPr/>
        </p:nvCxnSpPr>
        <p:spPr>
          <a:xfrm flipH="1" flipV="1">
            <a:off x="11807636" y="2551853"/>
            <a:ext cx="45262" cy="3098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B71B4DD-52D2-FC7E-0270-71D9889F01A3}"/>
              </a:ext>
            </a:extLst>
          </p:cNvPr>
          <p:cNvCxnSpPr>
            <a:cxnSpLocks/>
          </p:cNvCxnSpPr>
          <p:nvPr/>
        </p:nvCxnSpPr>
        <p:spPr>
          <a:xfrm flipH="1" flipV="1">
            <a:off x="11926050" y="2542032"/>
            <a:ext cx="48060" cy="3847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399660E-B4D1-E55E-9829-8406099912FD}"/>
              </a:ext>
            </a:extLst>
          </p:cNvPr>
          <p:cNvSpPr txBox="1"/>
          <p:nvPr/>
        </p:nvSpPr>
        <p:spPr>
          <a:xfrm>
            <a:off x="10507249" y="3477912"/>
            <a:ext cx="120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highlight>
                  <a:srgbClr val="FFFF00"/>
                </a:highlight>
              </a:rPr>
              <a:t>University 1 </a:t>
            </a:r>
          </a:p>
          <a:p>
            <a:pPr algn="ctr"/>
            <a:r>
              <a:rPr lang="cs-CZ" sz="1400" b="1" dirty="0" err="1">
                <a:highlight>
                  <a:srgbClr val="FFFF00"/>
                </a:highlight>
              </a:rPr>
              <a:t>Score</a:t>
            </a:r>
            <a:r>
              <a:rPr lang="cs-CZ" sz="1400" b="1" dirty="0">
                <a:highlight>
                  <a:srgbClr val="FFFF00"/>
                </a:highlight>
              </a:rPr>
              <a:t> A - D</a:t>
            </a:r>
          </a:p>
        </p:txBody>
      </p: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8983C641-CD9B-AD82-793E-33FD9B8F54B0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8189409" y="1113138"/>
            <a:ext cx="2074581" cy="1037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>
            <a:extLst>
              <a:ext uri="{FF2B5EF4-FFF2-40B4-BE49-F238E27FC236}">
                <a16:creationId xmlns:a16="http://schemas.microsoft.com/office/drawing/2014/main" id="{6CECFC35-68A0-EB60-006D-F324538CE13B}"/>
              </a:ext>
            </a:extLst>
          </p:cNvPr>
          <p:cNvSpPr txBox="1"/>
          <p:nvPr/>
        </p:nvSpPr>
        <p:spPr>
          <a:xfrm>
            <a:off x="8001159" y="698054"/>
            <a:ext cx="286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EAC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cs-CZ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IEPs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harmonize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031" name="Pravá složená závorka 1030">
            <a:extLst>
              <a:ext uri="{FF2B5EF4-FFF2-40B4-BE49-F238E27FC236}">
                <a16:creationId xmlns:a16="http://schemas.microsoft.com/office/drawing/2014/main" id="{C3350D41-F113-C661-B552-728843AECE59}"/>
              </a:ext>
            </a:extLst>
          </p:cNvPr>
          <p:cNvSpPr/>
          <p:nvPr/>
        </p:nvSpPr>
        <p:spPr>
          <a:xfrm>
            <a:off x="10090619" y="5161517"/>
            <a:ext cx="631449" cy="891603"/>
          </a:xfrm>
          <a:prstGeom prst="rightBrace">
            <a:avLst>
              <a:gd name="adj1" fmla="val 8333"/>
              <a:gd name="adj2" fmla="val 502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2" name="Pravá složená závorka 1031">
            <a:extLst>
              <a:ext uri="{FF2B5EF4-FFF2-40B4-BE49-F238E27FC236}">
                <a16:creationId xmlns:a16="http://schemas.microsoft.com/office/drawing/2014/main" id="{5EA0EFD1-2A85-543B-4772-736F1BEDF045}"/>
              </a:ext>
            </a:extLst>
          </p:cNvPr>
          <p:cNvSpPr/>
          <p:nvPr/>
        </p:nvSpPr>
        <p:spPr>
          <a:xfrm>
            <a:off x="10193074" y="5701256"/>
            <a:ext cx="631449" cy="891603"/>
          </a:xfrm>
          <a:prstGeom prst="rightBrace">
            <a:avLst>
              <a:gd name="adj1" fmla="val 8333"/>
              <a:gd name="adj2" fmla="val 66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Grafický objekt 1035" descr="Školní budova se souvislou výplní">
            <a:extLst>
              <a:ext uri="{FF2B5EF4-FFF2-40B4-BE49-F238E27FC236}">
                <a16:creationId xmlns:a16="http://schemas.microsoft.com/office/drawing/2014/main" id="{D4C16EFA-D8A3-3732-3793-63775198CD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8892" y="4618696"/>
            <a:ext cx="513980" cy="513980"/>
          </a:xfrm>
          <a:prstGeom prst="rect">
            <a:avLst/>
          </a:prstGeom>
        </p:spPr>
      </p:pic>
      <p:pic>
        <p:nvPicPr>
          <p:cNvPr id="1039" name="Grafický objekt 1038" descr="Školní budova se souvislou výplní">
            <a:extLst>
              <a:ext uri="{FF2B5EF4-FFF2-40B4-BE49-F238E27FC236}">
                <a16:creationId xmlns:a16="http://schemas.microsoft.com/office/drawing/2014/main" id="{C816101A-C45A-2078-8E36-A6673A59F9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612" y="744939"/>
            <a:ext cx="696202" cy="696202"/>
          </a:xfrm>
          <a:prstGeom prst="rect">
            <a:avLst/>
          </a:prstGeom>
        </p:spPr>
      </p:pic>
      <p:pic>
        <p:nvPicPr>
          <p:cNvPr id="1040" name="Grafický objekt 1039" descr="Školní budova se souvislou výplní">
            <a:extLst>
              <a:ext uri="{FF2B5EF4-FFF2-40B4-BE49-F238E27FC236}">
                <a16:creationId xmlns:a16="http://schemas.microsoft.com/office/drawing/2014/main" id="{98E1FA51-0118-4BA6-4B3D-96100BEE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4966" y="5739861"/>
            <a:ext cx="1083191" cy="10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6" grpId="0"/>
      <p:bldP spid="27" grpId="0" animBg="1"/>
      <p:bldP spid="28" grpId="0" animBg="1"/>
      <p:bldP spid="30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6" grpId="0"/>
      <p:bldP spid="47" grpId="0"/>
      <p:bldP spid="48" grpId="0"/>
      <p:bldP spid="49" grpId="0"/>
      <p:bldP spid="52" grpId="0"/>
      <p:bldP spid="45" grpId="0"/>
      <p:bldP spid="1027" grpId="0"/>
      <p:bldP spid="1031" grpId="0" animBg="1"/>
      <p:bldP spid="10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CAC18-C3B6-9D33-0B35-480F5FC4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4" y="646216"/>
            <a:ext cx="10838169" cy="622138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+mj-lt"/>
                <a:cs typeface="Calibri" panose="020F0502020204030204" pitchFamily="34" charset="0"/>
              </a:rPr>
              <a:t>Harmonization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+mj-lt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+mj-lt"/>
                <a:cs typeface="Calibri" panose="020F0502020204030204" pitchFamily="34" charset="0"/>
              </a:rPr>
              <a:t>IEPs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 and EAC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15082-CC5A-415E-3AD8-24BFF22F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3" y="1268354"/>
            <a:ext cx="10838169" cy="48380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MEYS addresses the issue of how to ensure that </a:t>
            </a:r>
            <a:r>
              <a:rPr lang="cs-CZ" sz="2400" b="1" dirty="0" err="1"/>
              <a:t>IEPs</a:t>
            </a:r>
            <a:r>
              <a:rPr lang="en-US" sz="2400" b="1" dirty="0"/>
              <a:t> evaluate in a consistent </a:t>
            </a:r>
            <a:r>
              <a:rPr lang="cs-CZ" sz="2400" b="1" dirty="0" err="1"/>
              <a:t>way</a:t>
            </a:r>
            <a:r>
              <a:rPr lang="en-US" sz="2400" b="1" dirty="0"/>
              <a:t> </a:t>
            </a:r>
            <a:r>
              <a:rPr lang="en-US" sz="2400" dirty="0"/>
              <a:t>across individual FORDs</a:t>
            </a:r>
            <a:r>
              <a:rPr lang="cs-CZ" sz="2400" dirty="0"/>
              <a:t> &gt; </a:t>
            </a:r>
            <a:r>
              <a:rPr lang="en-GB" sz="2400" dirty="0"/>
              <a:t>to obtain fair, transparent and objective results</a:t>
            </a:r>
            <a:endParaRPr lang="cs-CZ" sz="2400" dirty="0"/>
          </a:p>
          <a:p>
            <a:pPr algn="just"/>
            <a:r>
              <a:rPr lang="en-GB" sz="2400" dirty="0"/>
              <a:t>How to ensure the similar approach across the different FORD groups/HEIs?</a:t>
            </a:r>
            <a:endParaRPr lang="cs-CZ" sz="2400" dirty="0"/>
          </a:p>
          <a:p>
            <a:pPr lvl="2" algn="just"/>
            <a:r>
              <a:rPr lang="en-US" sz="2400" b="1" dirty="0"/>
              <a:t>MEYS relies on the</a:t>
            </a:r>
            <a:r>
              <a:rPr lang="cs-CZ" sz="2400" b="1" dirty="0"/>
              <a:t> </a:t>
            </a:r>
            <a:r>
              <a:rPr lang="cs-CZ" sz="2400" b="1" dirty="0" err="1"/>
              <a:t>knowledge</a:t>
            </a:r>
            <a:r>
              <a:rPr lang="cs-CZ" sz="2400" b="1" dirty="0"/>
              <a:t> and</a:t>
            </a:r>
            <a:r>
              <a:rPr lang="en-US" sz="2400" b="1" dirty="0"/>
              <a:t> expertise of IEPs</a:t>
            </a:r>
            <a:r>
              <a:rPr lang="cs-CZ" sz="2400" b="1" dirty="0"/>
              <a:t> </a:t>
            </a:r>
            <a:r>
              <a:rPr lang="cs-CZ" sz="2400" b="1" dirty="0" err="1"/>
              <a:t>members</a:t>
            </a:r>
            <a:r>
              <a:rPr lang="en-US" sz="2400" b="1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who</a:t>
            </a:r>
            <a:r>
              <a:rPr lang="en-US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recognize</a:t>
            </a:r>
            <a:r>
              <a:rPr lang="cs-CZ" sz="2400" b="1" dirty="0"/>
              <a:t> </a:t>
            </a:r>
            <a:r>
              <a:rPr lang="en-US" sz="2400" b="1" dirty="0"/>
              <a:t>relevant and high-quality R</a:t>
            </a:r>
            <a:r>
              <a:rPr lang="cs-CZ" sz="2400" b="1" dirty="0"/>
              <a:t>&amp;</a:t>
            </a:r>
            <a:r>
              <a:rPr lang="en-US" sz="2400" b="1" dirty="0"/>
              <a:t>D</a:t>
            </a:r>
            <a:r>
              <a:rPr lang="cs-CZ" sz="2400" b="1" dirty="0"/>
              <a:t>&amp;</a:t>
            </a:r>
            <a:r>
              <a:rPr lang="en-US" sz="2400" b="1" dirty="0"/>
              <a:t>I results</a:t>
            </a:r>
            <a:endParaRPr lang="cs-CZ" sz="2400" b="1" dirty="0"/>
          </a:p>
          <a:p>
            <a:pPr lvl="2" algn="just"/>
            <a:r>
              <a:rPr lang="en-US" sz="2400" b="1" dirty="0"/>
              <a:t>In case of doubts during the evaluation of results, the IEP</a:t>
            </a:r>
            <a:r>
              <a:rPr lang="cs-CZ" sz="2400" b="1" dirty="0"/>
              <a:t>s</a:t>
            </a:r>
            <a:r>
              <a:rPr lang="en-US" sz="2400" b="1" dirty="0"/>
              <a:t> turn to the EAC, which provides advisory opinions and </a:t>
            </a:r>
            <a:r>
              <a:rPr lang="cs-CZ" sz="2400" b="1" dirty="0" err="1"/>
              <a:t>both</a:t>
            </a:r>
            <a:r>
              <a:rPr lang="cs-CZ" sz="2400" b="1" dirty="0"/>
              <a:t> </a:t>
            </a:r>
            <a:r>
              <a:rPr lang="cs-CZ" sz="2400" b="1" dirty="0" err="1"/>
              <a:t>domestic</a:t>
            </a:r>
            <a:r>
              <a:rPr lang="cs-CZ" sz="2400" b="1" dirty="0"/>
              <a:t> and </a:t>
            </a:r>
            <a:r>
              <a:rPr lang="cs-CZ" sz="2400" b="1" dirty="0" err="1"/>
              <a:t>foreign</a:t>
            </a:r>
            <a:r>
              <a:rPr lang="cs-CZ" sz="2400" b="1" dirty="0"/>
              <a:t> </a:t>
            </a:r>
            <a:r>
              <a:rPr lang="en-US" sz="2400" b="1" dirty="0"/>
              <a:t>context for the evaluation</a:t>
            </a:r>
            <a:endParaRPr lang="cs-CZ" sz="2400" b="1" dirty="0"/>
          </a:p>
          <a:p>
            <a:pPr lvl="2" algn="just"/>
            <a:r>
              <a:rPr lang="cs-CZ" sz="2400" b="1" dirty="0"/>
              <a:t>C</a:t>
            </a:r>
            <a:r>
              <a:rPr lang="en-US" sz="2400" b="1" dirty="0" err="1"/>
              <a:t>alibration</a:t>
            </a:r>
            <a:r>
              <a:rPr lang="en-US" sz="2400" b="1" dirty="0"/>
              <a:t> of indicators</a:t>
            </a:r>
            <a:r>
              <a:rPr lang="cs-CZ" sz="2400" b="1" dirty="0"/>
              <a:t> set by </a:t>
            </a:r>
            <a:r>
              <a:rPr lang="cs-CZ" sz="2400" b="1" dirty="0" err="1"/>
              <a:t>Methodology</a:t>
            </a:r>
            <a:r>
              <a:rPr lang="cs-CZ" sz="2400" b="1" dirty="0"/>
              <a:t> HEI2025+ </a:t>
            </a:r>
            <a:r>
              <a:rPr lang="en-US" sz="2400" b="1" dirty="0"/>
              <a:t> to </a:t>
            </a:r>
            <a:r>
              <a:rPr lang="cs-CZ" sz="2400" b="1" dirty="0" err="1"/>
              <a:t>consider</a:t>
            </a:r>
            <a:r>
              <a:rPr lang="en-US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en-US" sz="2400" b="1" dirty="0"/>
              <a:t>specifics of the FORDs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possible</a:t>
            </a:r>
            <a:endParaRPr lang="cs-CZ" sz="2400" b="1" dirty="0"/>
          </a:p>
          <a:p>
            <a:pPr algn="just"/>
            <a:r>
              <a:rPr lang="en-US" sz="2400" dirty="0"/>
              <a:t>After the meeting with the EAC, it was agreed that any potential harmonization will take place only after the IEPs have familiarized themselves with the SER</a:t>
            </a:r>
            <a:endParaRPr lang="cs-CZ" sz="2400" dirty="0"/>
          </a:p>
          <a:p>
            <a:pPr algn="just"/>
            <a:r>
              <a:rPr lang="en-US" sz="2400" dirty="0"/>
              <a:t>MEYS will aim to ensure ongoing communication between the EAC and the IEP</a:t>
            </a:r>
            <a:r>
              <a:rPr lang="cs-CZ" sz="2400" dirty="0"/>
              <a:t>s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entire</a:t>
            </a:r>
            <a:r>
              <a:rPr lang="cs-CZ" sz="2400" dirty="0"/>
              <a:t> </a:t>
            </a:r>
            <a:r>
              <a:rPr lang="cs-CZ" sz="2400" dirty="0" err="1"/>
              <a:t>evaluation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B0904B-50E5-4C75-628D-6632328E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0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B9319-A18D-9D02-9715-AFC20A63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Discussion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C39DF2-2736-A3D3-3207-AF46BFCC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B18A54-63C0-91D5-BB8F-3AFD812C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i="1" dirty="0"/>
              <a:t>A</a:t>
            </a:r>
            <a:r>
              <a:rPr lang="en-US" sz="2400" b="1" i="1" dirty="0" err="1"/>
              <a:t>ny</a:t>
            </a:r>
            <a:r>
              <a:rPr lang="en-US" sz="2400" b="1" i="1" dirty="0"/>
              <a:t> questions regarding the evaluation process</a:t>
            </a:r>
            <a:r>
              <a:rPr lang="cs-CZ" sz="2400" b="1" i="1" dirty="0"/>
              <a:t>?</a:t>
            </a:r>
          </a:p>
          <a:p>
            <a:r>
              <a:rPr lang="cs-CZ" sz="2400" b="1" i="1" dirty="0"/>
              <a:t>Any </a:t>
            </a:r>
            <a:r>
              <a:rPr lang="en-US" sz="2400" b="1" i="1" dirty="0"/>
              <a:t>suggestions on what could help improve communication between the IEPs, MEYS, and HEIs?</a:t>
            </a:r>
            <a:endParaRPr lang="cs-CZ" sz="2400" b="1" i="1" dirty="0"/>
          </a:p>
          <a:p>
            <a:r>
              <a:rPr lang="cs-CZ" sz="2400" b="1" i="1" dirty="0"/>
              <a:t>Any </a:t>
            </a:r>
            <a:r>
              <a:rPr lang="cs-CZ" sz="2400" b="1" i="1" dirty="0" err="1"/>
              <a:t>other</a:t>
            </a:r>
            <a:r>
              <a:rPr lang="cs-CZ" sz="2400" b="1" i="1" dirty="0"/>
              <a:t> </a:t>
            </a:r>
            <a:r>
              <a:rPr lang="cs-CZ" sz="2400" b="1" i="1" dirty="0" err="1"/>
              <a:t>ideas</a:t>
            </a:r>
            <a:r>
              <a:rPr lang="cs-CZ" sz="2400" b="1" i="1" dirty="0"/>
              <a:t>, </a:t>
            </a:r>
            <a:r>
              <a:rPr lang="cs-CZ" sz="2400" b="1" i="1" dirty="0" err="1"/>
              <a:t>requests</a:t>
            </a:r>
            <a:r>
              <a:rPr lang="cs-CZ" sz="2400" b="1" i="1" dirty="0"/>
              <a:t>, </a:t>
            </a:r>
            <a:r>
              <a:rPr lang="cs-CZ" sz="2400" b="1" i="1" dirty="0" err="1"/>
              <a:t>recommendations</a:t>
            </a:r>
            <a:r>
              <a:rPr lang="cs-CZ" sz="2400" b="1" i="1" dirty="0"/>
              <a:t> to </a:t>
            </a:r>
            <a:r>
              <a:rPr lang="cs-CZ" sz="2400" b="1" i="1" dirty="0" err="1"/>
              <a:t>share</a:t>
            </a:r>
            <a:r>
              <a:rPr lang="cs-CZ" sz="2400" b="1" i="1" dirty="0"/>
              <a:t> </a:t>
            </a:r>
            <a:r>
              <a:rPr lang="cs-CZ" sz="2400" b="1" i="1" dirty="0" err="1"/>
              <a:t>with</a:t>
            </a:r>
            <a:r>
              <a:rPr lang="cs-CZ" sz="2400" b="1" i="1" dirty="0"/>
              <a:t> </a:t>
            </a:r>
            <a:r>
              <a:rPr lang="cs-CZ" sz="2400" b="1" i="1" dirty="0" err="1"/>
              <a:t>us</a:t>
            </a:r>
            <a:r>
              <a:rPr lang="cs-CZ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87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25EC4-2225-4B1B-B70F-49FD082399FF}"/>
              </a:ext>
            </a:extLst>
          </p:cNvPr>
          <p:cNvSpPr txBox="1">
            <a:spLocks/>
          </p:cNvSpPr>
          <p:nvPr/>
        </p:nvSpPr>
        <p:spPr>
          <a:xfrm>
            <a:off x="276225" y="2488575"/>
            <a:ext cx="116205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108000" lvl="0" algn="ctr">
              <a:lnSpc>
                <a:spcPct val="100000"/>
              </a:lnSpc>
              <a:spcBef>
                <a:spcPts val="0"/>
              </a:spcBef>
              <a:buClr>
                <a:srgbClr val="428D96"/>
              </a:buClr>
              <a:defRPr/>
            </a:pPr>
            <a:r>
              <a:rPr lang="en-GB" sz="4000" cap="small" dirty="0">
                <a:solidFill>
                  <a:prstClr val="white"/>
                </a:solidFill>
                <a:latin typeface="Calibri" panose="020F0502020204030204"/>
              </a:rPr>
              <a:t>Thank you very much for your attention</a:t>
            </a:r>
            <a:r>
              <a:rPr lang="cs-CZ" sz="4000" cap="small" dirty="0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2286000" y="3659415"/>
            <a:ext cx="7669530" cy="1312635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cs-CZ" sz="2500" b="1" cap="all" dirty="0">
                <a:solidFill>
                  <a:schemeClr val="bg1"/>
                </a:solidFill>
              </a:rPr>
              <a:t>EVALUATION </a:t>
            </a:r>
            <a:r>
              <a:rPr lang="cs-CZ" sz="2500" b="1" cap="all" dirty="0" err="1">
                <a:solidFill>
                  <a:schemeClr val="bg1"/>
                </a:solidFill>
              </a:rPr>
              <a:t>of</a:t>
            </a:r>
            <a:r>
              <a:rPr lang="cs-CZ" sz="2500" b="1" cap="all" dirty="0">
                <a:solidFill>
                  <a:schemeClr val="bg1"/>
                </a:solidFill>
              </a:rPr>
              <a:t> </a:t>
            </a:r>
            <a:r>
              <a:rPr lang="cs-CZ" sz="2500" b="1" cap="all" dirty="0" err="1">
                <a:solidFill>
                  <a:schemeClr val="bg1"/>
                </a:solidFill>
              </a:rPr>
              <a:t>research</a:t>
            </a:r>
            <a:r>
              <a:rPr lang="cs-CZ" sz="2500" b="1" cap="all" dirty="0">
                <a:solidFill>
                  <a:schemeClr val="bg1"/>
                </a:solidFill>
              </a:rPr>
              <a:t> </a:t>
            </a:r>
            <a:r>
              <a:rPr lang="cs-CZ" sz="2500" b="1" cap="all" dirty="0" err="1">
                <a:solidFill>
                  <a:schemeClr val="bg1"/>
                </a:solidFill>
              </a:rPr>
              <a:t>organizations</a:t>
            </a:r>
            <a:r>
              <a:rPr lang="cs-CZ" sz="2500" b="1" cap="all" dirty="0">
                <a:solidFill>
                  <a:schemeClr val="bg1"/>
                </a:solidFill>
              </a:rPr>
              <a:t> TEAM</a:t>
            </a:r>
          </a:p>
          <a:p>
            <a:pPr marL="10800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Minister</a:t>
            </a:r>
            <a:r>
              <a:rPr lang="cs-CZ" sz="1800" dirty="0">
                <a:solidFill>
                  <a:schemeClr val="bg1"/>
                </a:solidFill>
              </a:rPr>
              <a:t>y</a:t>
            </a:r>
            <a:r>
              <a:rPr lang="en-US" sz="1800" dirty="0">
                <a:solidFill>
                  <a:schemeClr val="bg1"/>
                </a:solidFill>
              </a:rPr>
              <a:t> of Education, Youth and Sports of the Czech Republic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6" y="838686"/>
            <a:ext cx="2180682" cy="1039079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1571625" y="5951673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Karmelitská 529/5</a:t>
            </a:r>
          </a:p>
          <a:p>
            <a:pPr marL="108000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118 12 Praha 1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3429000" y="5949097"/>
            <a:ext cx="2666999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4"/>
              </a:rPr>
              <a:t>hodnoceniVS2025@msmt.gov.cz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6408136" y="5964119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+420 777 491 016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+420 778 472 743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8812104" y="5949097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www.msmt.cz</a:t>
            </a:r>
            <a:br>
              <a:rPr lang="cs-CZ" sz="1400" dirty="0">
                <a:solidFill>
                  <a:schemeClr val="bg1"/>
                </a:solidFill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528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zor - anglicky" id="{8D6E0DA9-7761-4B14-B95E-35DC8A245450}" vid="{113A6F26-E188-4C0A-A5BE-51D0CAAE1CD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86b39-0513-4973-b900-5dc2c221c4fc" xsi:nil="true"/>
    <lcf76f155ced4ddcb4097134ff3c332f xmlns="0b678d0f-b603-42cf-9f03-06d7c2f3cd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76A2EBE6741B875C94B67C526EF" ma:contentTypeVersion="15" ma:contentTypeDescription="Vytvoří nový dokument" ma:contentTypeScope="" ma:versionID="b6c1ca8436a514607806a9d93949380e">
  <xsd:schema xmlns:xsd="http://www.w3.org/2001/XMLSchema" xmlns:xs="http://www.w3.org/2001/XMLSchema" xmlns:p="http://schemas.microsoft.com/office/2006/metadata/properties" xmlns:ns2="3e986b39-0513-4973-b900-5dc2c221c4fc" xmlns:ns3="0b678d0f-b603-42cf-9f03-06d7c2f3cdd5" targetNamespace="http://schemas.microsoft.com/office/2006/metadata/properties" ma:root="true" ma:fieldsID="bb0cb964f0a1a87e5f52e0bb924775f1" ns2:_="" ns3:_="">
    <xsd:import namespace="3e986b39-0513-4973-b900-5dc2c221c4fc"/>
    <xsd:import namespace="0b678d0f-b603-42cf-9f03-06d7c2f3cd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6b39-0513-4973-b900-5dc2c221c4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9b967e1-730c-48a3-91e4-405632cdcf06}" ma:internalName="TaxCatchAll" ma:showField="CatchAllData" ma:web="3e986b39-0513-4973-b900-5dc2c221c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78d0f-b603-42cf-9f03-06d7c2f3c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31E4D-2BB6-41B4-B393-A65CD63107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EDFD6-1481-4B9E-B53C-C44FBFA0F852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aaabc790-61c3-4ed2-bf48-4fd4653df86f"/>
    <ds:schemaRef ds:uri="http://schemas.microsoft.com/office/infopath/2007/PartnerControls"/>
    <ds:schemaRef ds:uri="http://schemas.openxmlformats.org/package/2006/metadata/core-properties"/>
    <ds:schemaRef ds:uri="9230b3a5-857e-4604-8e9a-a3cafa8dc0df"/>
  </ds:schemaRefs>
</ds:datastoreItem>
</file>

<file path=customXml/itemProps3.xml><?xml version="1.0" encoding="utf-8"?>
<ds:datastoreItem xmlns:ds="http://schemas.openxmlformats.org/officeDocument/2006/customXml" ds:itemID="{328DC6B5-7FCA-4224-97A9-0A6017CF7716}"/>
</file>

<file path=docProps/app.xml><?xml version="1.0" encoding="utf-8"?>
<Properties xmlns="http://schemas.openxmlformats.org/officeDocument/2006/extended-properties" xmlns:vt="http://schemas.openxmlformats.org/officeDocument/2006/docPropsVTypes">
  <Template>Prezentace vzor - anglicky</Template>
  <TotalTime>1722</TotalTime>
  <Words>1009</Words>
  <Application>Microsoft Office PowerPoint</Application>
  <PresentationFormat>Širokoúhlá obrazovka</PresentationFormat>
  <Paragraphs>129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Wingdings</vt:lpstr>
      <vt:lpstr>Vlastní návrh</vt:lpstr>
      <vt:lpstr>Evaluation of higher education institutions in Czech Republic 2025 harmonization session of International evaluation panels and Expert Advisory Committee FORD 3 – Medical and Health Sciences</vt:lpstr>
      <vt:lpstr>Programme</vt:lpstr>
      <vt:lpstr>Update on the evaluation of heis 2025 (follow-up to the 2nd IEP‘s training by MEYS)</vt:lpstr>
      <vt:lpstr>IEP‘s workload </vt:lpstr>
      <vt:lpstr>IEPs VS. EXPERT ADVISORY COMMITTEE (EAC)</vt:lpstr>
      <vt:lpstr>why harmonization is needed</vt:lpstr>
      <vt:lpstr>Harmonization of IEPs and EAC</vt:lpstr>
      <vt:lpstr>Discussion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Fikar</dc:creator>
  <cp:lastModifiedBy>Fikar Vojtěch</cp:lastModifiedBy>
  <cp:revision>77</cp:revision>
  <dcterms:created xsi:type="dcterms:W3CDTF">2024-12-16T08:31:32Z</dcterms:created>
  <dcterms:modified xsi:type="dcterms:W3CDTF">2025-03-17T08:46:51Z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0x0101007A98976A2EBE6741B875C94B67C526EF</vt:lpwstr>
  </property>
</Properties>
</file>