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70" r:id="rId4"/>
  </p:sldMasterIdLst>
  <p:notesMasterIdLst>
    <p:notesMasterId r:id="rId25"/>
  </p:notesMasterIdLst>
  <p:sldIdLst>
    <p:sldId id="309" r:id="rId5"/>
    <p:sldId id="312" r:id="rId6"/>
    <p:sldId id="361" r:id="rId7"/>
    <p:sldId id="362" r:id="rId8"/>
    <p:sldId id="360" r:id="rId9"/>
    <p:sldId id="358" r:id="rId10"/>
    <p:sldId id="354" r:id="rId11"/>
    <p:sldId id="363" r:id="rId12"/>
    <p:sldId id="355" r:id="rId13"/>
    <p:sldId id="356" r:id="rId14"/>
    <p:sldId id="357" r:id="rId15"/>
    <p:sldId id="329" r:id="rId16"/>
    <p:sldId id="364" r:id="rId17"/>
    <p:sldId id="359" r:id="rId18"/>
    <p:sldId id="330" r:id="rId19"/>
    <p:sldId id="331" r:id="rId20"/>
    <p:sldId id="332" r:id="rId21"/>
    <p:sldId id="333" r:id="rId22"/>
    <p:sldId id="336" r:id="rId23"/>
    <p:sldId id="294"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t gra" initials="Rg" lastIdx="11" clrIdx="0">
    <p:extLst>
      <p:ext uri="{19B8F6BF-5375-455C-9EA6-DF929625EA0E}">
        <p15:presenceInfo xmlns:p15="http://schemas.microsoft.com/office/powerpoint/2012/main" userId="852fc29426a7b1cb" providerId="Windows Live"/>
      </p:ext>
    </p:extLst>
  </p:cmAuthor>
  <p:cmAuthor id="2" name="Návrat Miroslav" initials="NM" lastIdx="20" clrIdx="1">
    <p:extLst>
      <p:ext uri="{19B8F6BF-5375-455C-9EA6-DF929625EA0E}">
        <p15:presenceInfo xmlns:p15="http://schemas.microsoft.com/office/powerpoint/2012/main" userId="S-1-5-21-1024343765-948047755-1557874966-30005" providerId="AD"/>
      </p:ext>
    </p:extLst>
  </p:cmAuthor>
  <p:cmAuthor id="3" name="Kuchařová Veronika" initials="KV" lastIdx="1" clrIdx="2">
    <p:extLst>
      <p:ext uri="{19B8F6BF-5375-455C-9EA6-DF929625EA0E}">
        <p15:presenceInfo xmlns:p15="http://schemas.microsoft.com/office/powerpoint/2012/main" userId="S-1-5-21-1024343765-948047755-1557874966-265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D96"/>
    <a:srgbClr val="B2D5D8"/>
    <a:srgbClr val="7F7F7F"/>
    <a:srgbClr val="61A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6247" autoAdjust="0"/>
  </p:normalViewPr>
  <p:slideViewPr>
    <p:cSldViewPr snapToGrid="0">
      <p:cViewPr varScale="1">
        <p:scale>
          <a:sx n="106" d="100"/>
          <a:sy n="106" d="100"/>
        </p:scale>
        <p:origin x="8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A5D55-CA7B-4358-AFEF-A66498C35363}" type="datetimeFigureOut">
              <a:rPr lang="cs-CZ" smtClean="0"/>
              <a:t>04.03.2025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0F52C-6A56-4EF8-AFAD-C1D62650525E}" type="slidenum">
              <a:rPr lang="cs-CZ" smtClean="0"/>
              <a:t>‹#›</a:t>
            </a:fld>
            <a:endParaRPr lang="cs-CZ"/>
          </a:p>
        </p:txBody>
      </p:sp>
    </p:spTree>
    <p:extLst>
      <p:ext uri="{BB962C8B-B14F-4D97-AF65-F5344CB8AC3E}">
        <p14:creationId xmlns:p14="http://schemas.microsoft.com/office/powerpoint/2010/main" val="116113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a:t>
            </a:fld>
            <a:endParaRPr lang="cs-CZ"/>
          </a:p>
        </p:txBody>
      </p:sp>
    </p:spTree>
    <p:extLst>
      <p:ext uri="{BB962C8B-B14F-4D97-AF65-F5344CB8AC3E}">
        <p14:creationId xmlns:p14="http://schemas.microsoft.com/office/powerpoint/2010/main" val="119812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10</a:t>
            </a:fld>
            <a:endParaRPr lang="cs-CZ"/>
          </a:p>
        </p:txBody>
      </p:sp>
    </p:spTree>
    <p:extLst>
      <p:ext uri="{BB962C8B-B14F-4D97-AF65-F5344CB8AC3E}">
        <p14:creationId xmlns:p14="http://schemas.microsoft.com/office/powerpoint/2010/main" val="766786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11</a:t>
            </a:fld>
            <a:endParaRPr lang="cs-CZ"/>
          </a:p>
        </p:txBody>
      </p:sp>
    </p:spTree>
    <p:extLst>
      <p:ext uri="{BB962C8B-B14F-4D97-AF65-F5344CB8AC3E}">
        <p14:creationId xmlns:p14="http://schemas.microsoft.com/office/powerpoint/2010/main" val="3919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0" dirty="0"/>
          </a:p>
          <a:p>
            <a:endParaRPr lang="cs-CZ" b="1" dirty="0"/>
          </a:p>
          <a:p>
            <a:r>
              <a:rPr lang="cs-CZ" b="1" dirty="0"/>
              <a:t>On-</a:t>
            </a:r>
            <a:r>
              <a:rPr lang="cs-CZ" b="1" dirty="0" err="1"/>
              <a:t>site</a:t>
            </a:r>
            <a:r>
              <a:rPr lang="cs-CZ" b="1" dirty="0"/>
              <a:t> visit</a:t>
            </a:r>
          </a:p>
          <a:p>
            <a:endParaRPr lang="cs-CZ" dirty="0"/>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The evaluation also includes an on-site visit, which is a present visit by the IEP at the evaluated HEI.</a:t>
            </a:r>
            <a:endParaRPr lang="cs-CZ"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t>The purpose is to visit the HEI </a:t>
            </a:r>
            <a:r>
              <a:rPr lang="cs-CZ" sz="1200" dirty="0"/>
              <a:t>and</a:t>
            </a:r>
            <a:r>
              <a:rPr lang="en-US" sz="1200" dirty="0"/>
              <a:t> </a:t>
            </a:r>
            <a:r>
              <a:rPr lang="cs-CZ" sz="1200" dirty="0" err="1"/>
              <a:t>its</a:t>
            </a:r>
            <a:r>
              <a:rPr lang="en-US" sz="1200" dirty="0"/>
              <a:t> </a:t>
            </a:r>
            <a:r>
              <a:rPr lang="cs-CZ" sz="1200" dirty="0" err="1"/>
              <a:t>constituent</a:t>
            </a:r>
            <a:r>
              <a:rPr lang="cs-CZ" sz="1200" dirty="0"/>
              <a:t> </a:t>
            </a:r>
            <a:r>
              <a:rPr lang="cs-CZ" sz="1200" dirty="0" err="1"/>
              <a:t>parts</a:t>
            </a:r>
            <a:r>
              <a:rPr lang="cs-CZ" sz="1200" dirty="0"/>
              <a:t> (</a:t>
            </a:r>
            <a:r>
              <a:rPr lang="cs-CZ" sz="1200" dirty="0" err="1"/>
              <a:t>evaluated</a:t>
            </a:r>
            <a:r>
              <a:rPr lang="cs-CZ" sz="1200" dirty="0"/>
              <a:t> </a:t>
            </a:r>
            <a:r>
              <a:rPr lang="cs-CZ" sz="1200" dirty="0" err="1"/>
              <a:t>units</a:t>
            </a:r>
            <a:r>
              <a:rPr lang="cs-CZ" sz="1200" dirty="0"/>
              <a:t>)</a:t>
            </a:r>
            <a:r>
              <a:rPr lang="en-US" sz="1200" dirty="0"/>
              <a:t>, to discuss with representatives of the HEI management, scientific and academic staff, or with students participating in research activities</a:t>
            </a:r>
            <a:endParaRPr lang="cs-CZ" sz="1200" dirty="0"/>
          </a:p>
          <a:p>
            <a:pPr marL="171450" indent="-171450">
              <a:buFont typeface="Arial" panose="020B0604020202020204" pitchFamily="34" charset="0"/>
              <a:buChar char="•"/>
            </a:pPr>
            <a:r>
              <a:rPr lang="cs-CZ" sz="1200" dirty="0" err="1"/>
              <a:t>The</a:t>
            </a:r>
            <a:r>
              <a:rPr lang="cs-CZ" sz="1200" dirty="0"/>
              <a:t> m</a:t>
            </a:r>
            <a:r>
              <a:rPr lang="en-US" sz="1200" dirty="0"/>
              <a:t>in</a:t>
            </a:r>
            <a:r>
              <a:rPr lang="cs-CZ" sz="1200" dirty="0"/>
              <a:t>.</a:t>
            </a:r>
            <a:r>
              <a:rPr lang="en-US" sz="1200" dirty="0"/>
              <a:t> length of </a:t>
            </a:r>
            <a:r>
              <a:rPr lang="cs-CZ" sz="1200" dirty="0" err="1"/>
              <a:t>the</a:t>
            </a:r>
            <a:r>
              <a:rPr lang="cs-CZ" sz="1200" dirty="0"/>
              <a:t> </a:t>
            </a:r>
            <a:r>
              <a:rPr lang="en-US" sz="1200" dirty="0"/>
              <a:t>on-site visit is one calendar day, max. length no more than </a:t>
            </a:r>
            <a:r>
              <a:rPr lang="cs-CZ" sz="1200" dirty="0" err="1"/>
              <a:t>five</a:t>
            </a:r>
            <a:r>
              <a:rPr lang="en-US" sz="1200" dirty="0"/>
              <a:t> calendar days</a:t>
            </a:r>
            <a:r>
              <a:rPr lang="cs-CZ" sz="1200" dirty="0"/>
              <a:t> (5/25–8/25). </a:t>
            </a:r>
            <a:r>
              <a:rPr lang="en-GB" sz="1200" dirty="0">
                <a:effectLst/>
                <a:latin typeface="Calibri" panose="020F0502020204030204" pitchFamily="34" charset="0"/>
                <a:ea typeface="Calibri" panose="020F0502020204030204" pitchFamily="34" charset="0"/>
                <a:cs typeface="Arial" panose="020B0604020202020204" pitchFamily="34" charset="0"/>
              </a:rPr>
              <a:t>The date for the on-site visit is agreed upon by the HEI, the provider, and the evaluating IEP. The duration of the on-site visit depends on the size of the HEI and the number of its units. </a:t>
            </a:r>
            <a:endParaRPr lang="cs-CZ"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on-site visit program is arranged </a:t>
            </a:r>
            <a:r>
              <a:rPr lang="cs-CZ" sz="1200" dirty="0"/>
              <a:t>in </a:t>
            </a:r>
            <a:r>
              <a:rPr lang="cs-CZ" sz="1200" dirty="0" err="1"/>
              <a:t>accordance</a:t>
            </a:r>
            <a:r>
              <a:rPr lang="cs-CZ" sz="1200" dirty="0"/>
              <a:t> </a:t>
            </a:r>
            <a:r>
              <a:rPr lang="cs-CZ" sz="1200" dirty="0" err="1"/>
              <a:t>with</a:t>
            </a:r>
            <a:r>
              <a:rPr lang="en-US" sz="1200" dirty="0"/>
              <a:t> the</a:t>
            </a:r>
            <a:r>
              <a:rPr lang="cs-CZ" sz="1200" dirty="0"/>
              <a:t> </a:t>
            </a:r>
            <a:r>
              <a:rPr lang="cs-CZ" sz="1200" dirty="0" err="1"/>
              <a:t>IEPs</a:t>
            </a:r>
            <a:r>
              <a:rPr lang="en-US" sz="1200" dirty="0"/>
              <a:t> requirements</a:t>
            </a:r>
            <a:r>
              <a:rPr lang="cs-CZ" sz="1200" dirty="0"/>
              <a:t>. </a:t>
            </a:r>
            <a:r>
              <a:rPr lang="en-US" dirty="0"/>
              <a:t>For the on-site visit, the MEP (Evaluation Panel Member) should, in collaboration with the methodologist and the secretary, prepare specific points of the SEZ (Self-Evaluation Report) or areas of interest they wish to discuss with the university management or representatives of specific departments. The goal is to allow university representatives to prepare adequate responses to the raised questions, ensuring the efficiency of the in-person meeting. This, of course, does not limit the </a:t>
            </a:r>
            <a:r>
              <a:rPr lang="cs-CZ" dirty="0"/>
              <a:t>I</a:t>
            </a:r>
            <a:r>
              <a:rPr lang="en-US" dirty="0"/>
              <a:t>EP's ability to ask additional questions during the on-site visit. The </a:t>
            </a:r>
            <a:r>
              <a:rPr lang="cs-CZ" dirty="0"/>
              <a:t>I</a:t>
            </a:r>
            <a:r>
              <a:rPr lang="en-US" dirty="0"/>
              <a:t>EP should also specify which particular facilities they wish to visit as a priority during the on-site visit. The program should clearly distinguish between closed MEP sessions and those where invited guests participate. Guests should rotate to prevent any potential distortion of conveyed information. For example, discussions with researchers, academic staff, and students should not take place in the presence of university management representatives. At the end of each day of the on-site visit (in the case of multi-day visits), it is advisable to allow the MEP space for a closed meeting aimed at summarizing the visit's progress and discussing the university's evaluation.</a:t>
            </a:r>
            <a:endParaRPr lang="cs-CZ" dirty="0"/>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Arial" panose="020B0604020202020204" pitchFamily="34" charset="0"/>
              </a:rPr>
              <a:t>During the on-site visit, the HEI introduces itself to IEP. Afterwards the IEP visits individual units of the HEI and engages in discussions with selected researchers and students. </a:t>
            </a:r>
            <a:endParaRPr lang="cs-CZ" sz="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protocol will be prepared for the on-site visit, confirming the fulfillment of all requirements and mandatory parts of the visit. The protocol form is signed by the chair of the MEP, the methodologists, and the secretary. A sample protocol form for the on-site visit will be published by the provider on their website.</a:t>
            </a:r>
            <a:endParaRPr lang="cs-CZ"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 findings from the on-site visit are incorporated into the ER and considered in the overall evaluation of the HEI.</a:t>
            </a:r>
            <a:endParaRPr lang="cs-CZ"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b="1" dirty="0"/>
              <a:t>In the case of unfavorable circumstances that do not allow the on-site visit MEP to be carried out in person, it is possible to carry it out using appropriate distance forms, i.e. videoconferencing or multimedia presentations of workplaces, etc.</a:t>
            </a:r>
            <a:endParaRPr lang="cs-CZ" sz="1200" b="1" dirty="0"/>
          </a:p>
          <a:p>
            <a:endParaRPr lang="cs-CZ" dirty="0"/>
          </a:p>
          <a:p>
            <a:endParaRPr lang="en-US" dirty="0"/>
          </a:p>
          <a:p>
            <a:pPr algn="just"/>
            <a:endParaRPr lang="cs-CZ" sz="1800" dirty="0">
              <a:effectLst/>
              <a:latin typeface="Calibri" panose="020F0502020204030204" pitchFamily="34" charset="0"/>
              <a:ea typeface="Calibri" panose="020F050202020403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12</a:t>
            </a:fld>
            <a:endParaRPr lang="cs-CZ"/>
          </a:p>
        </p:txBody>
      </p:sp>
    </p:spTree>
    <p:extLst>
      <p:ext uri="{BB962C8B-B14F-4D97-AF65-F5344CB8AC3E}">
        <p14:creationId xmlns:p14="http://schemas.microsoft.com/office/powerpoint/2010/main" val="299018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13</a:t>
            </a:fld>
            <a:endParaRPr lang="cs-CZ"/>
          </a:p>
        </p:txBody>
      </p:sp>
    </p:spTree>
    <p:extLst>
      <p:ext uri="{BB962C8B-B14F-4D97-AF65-F5344CB8AC3E}">
        <p14:creationId xmlns:p14="http://schemas.microsoft.com/office/powerpoint/2010/main" val="139224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spcAft>
                <a:spcPts val="600"/>
              </a:spcAft>
            </a:pP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cs-CZ" sz="1800" dirty="0">
                <a:effectLst/>
                <a:latin typeface="Calibri" panose="020F0502020204030204" pitchFamily="34" charset="0"/>
                <a:ea typeface="Calibri" panose="020F0502020204030204" pitchFamily="34" charset="0"/>
                <a:cs typeface="Arial" panose="020B0604020202020204" pitchFamily="34" charset="0"/>
              </a:rPr>
              <a:t>T</a:t>
            </a:r>
            <a:r>
              <a:rPr lang="en-GB" sz="1800" dirty="0">
                <a:effectLst/>
                <a:latin typeface="Calibri" panose="020F0502020204030204" pitchFamily="34" charset="0"/>
                <a:ea typeface="Calibri" panose="020F0502020204030204" pitchFamily="34" charset="0"/>
                <a:cs typeface="Arial" panose="020B0604020202020204" pitchFamily="34" charset="0"/>
              </a:rPr>
              <a:t>he IEP reviews the SER for each module, indicator by indicator, and evaluates the data provided by the HEI or evaluated unit. For each indicator, the IEP assigns both a numerical and a written evaluation, which are included in the structure of the ER. The ER mirrors the structure of the SER, with each indicator containing instructions for the IEP’s evaluation, a section for the score, a comment explaining the evaluation, and recommendations for the HEI. Numerical scores are assigned on a scale from 1 to 5, according to the scale defined in the Methodology HEI2025+.</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Indicators for which the HEI or evaluated unit cannot provide results because they are not relevant can be marked as N/A (Not Applicable), with appropriate justification. In such cases, the IEP assesses whether the indicator is truly irrelevant to the unit or HEI. If the IEP agrees that the indicator is irrelevant, it marks the indicator with an N/A score. Indicators marked as N/A do not factor into the final evaluation score, and the unit or HEI is not penalized for not achieving results in these indicators (see Section 1.5 of the Methodology HEI2025+ for evaluation scoring).</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If an indicator is left unaddressed and not marked as N/A with a valid justification, and the shortcomings are not rectified after the provider’s request, or if the IEP finds that the indicator is relevant to the HEI after review, the indicator will automatically receive a grade of “inadequate.” The IEP has the option (but is not required) to request additional information if needed.</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written evaluation of the indicators includes a justification of the score, a description of the quality achieved, the strengths and weaknesses of the HEI or unit in the given indicator, and, importantly, recommendations for further development in the area. </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en-GB" sz="1800" dirty="0">
                <a:effectLst/>
                <a:latin typeface="Calibri" panose="020F0502020204030204" pitchFamily="34" charset="0"/>
                <a:ea typeface="Calibri" panose="020F0502020204030204" pitchFamily="34" charset="0"/>
                <a:cs typeface="Arial" panose="020B0604020202020204" pitchFamily="34" charset="0"/>
              </a:rPr>
              <a:t>At the end of the ER, a table summarizing the evaluation of individual indicators is included. The IEP selects the appropriate evaluation from predefined categories, which forms the basis for determining the average score and the overall evaluation for each module.</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800" dirty="0">
                <a:effectLst/>
                <a:latin typeface="Calibri" panose="020F0502020204030204" pitchFamily="34" charset="0"/>
                <a:ea typeface="Calibri" panose="020F0502020204030204" pitchFamily="34" charset="0"/>
                <a:cs typeface="Arial" panose="020B0604020202020204" pitchFamily="34" charset="0"/>
              </a:rPr>
              <a:t>The specific distribution of work among individual members of the IEP when assessing SER is up to the agreement within the IEP. In Module 3, it is expected that SER will be evaluated by specific evaluators based on their FORD disciplinary expertise, while in Module 4 and Module 5, the method of completing SER will be determined by the chair of the IEP.</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1800" dirty="0">
                <a:effectLst/>
                <a:latin typeface="Calibri" panose="020F0502020204030204" pitchFamily="34" charset="0"/>
                <a:ea typeface="Calibri" panose="020F0502020204030204" pitchFamily="34" charset="0"/>
                <a:cs typeface="Arial" panose="020B0604020202020204" pitchFamily="34" charset="0"/>
              </a:rPr>
              <a:t>It is the responsibility of the HEI to provide the IEP with complete and sufficiently high-quality information.</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14</a:t>
            </a:fld>
            <a:endParaRPr lang="cs-CZ"/>
          </a:p>
        </p:txBody>
      </p:sp>
    </p:spTree>
    <p:extLst>
      <p:ext uri="{BB962C8B-B14F-4D97-AF65-F5344CB8AC3E}">
        <p14:creationId xmlns:p14="http://schemas.microsoft.com/office/powerpoint/2010/main" val="303306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15</a:t>
            </a:fld>
            <a:endParaRPr lang="cs-CZ"/>
          </a:p>
        </p:txBody>
      </p:sp>
    </p:spTree>
    <p:extLst>
      <p:ext uri="{BB962C8B-B14F-4D97-AF65-F5344CB8AC3E}">
        <p14:creationId xmlns:p14="http://schemas.microsoft.com/office/powerpoint/2010/main" val="2965883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16</a:t>
            </a:fld>
            <a:endParaRPr lang="cs-CZ"/>
          </a:p>
        </p:txBody>
      </p:sp>
    </p:spTree>
    <p:extLst>
      <p:ext uri="{BB962C8B-B14F-4D97-AF65-F5344CB8AC3E}">
        <p14:creationId xmlns:p14="http://schemas.microsoft.com/office/powerpoint/2010/main" val="1344983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17</a:t>
            </a:fld>
            <a:endParaRPr lang="cs-CZ"/>
          </a:p>
        </p:txBody>
      </p:sp>
    </p:spTree>
    <p:extLst>
      <p:ext uri="{BB962C8B-B14F-4D97-AF65-F5344CB8AC3E}">
        <p14:creationId xmlns:p14="http://schemas.microsoft.com/office/powerpoint/2010/main" val="156670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dirty="0"/>
          </a:p>
          <a:p>
            <a:endParaRPr lang="cs-CZ" sz="1200" dirty="0"/>
          </a:p>
          <a:p>
            <a:r>
              <a:rPr lang="en-GB" sz="1200" i="0" u="none" strike="noStrike" baseline="0" dirty="0">
                <a:solidFill>
                  <a:srgbClr val="000000"/>
                </a:solidFill>
                <a:latin typeface="Calibri" panose="020F0502020204030204" pitchFamily="34" charset="0"/>
              </a:rPr>
              <a:t>Main goal: </a:t>
            </a:r>
            <a:r>
              <a:rPr lang="en-GB" sz="1200" b="1" i="0" u="none" strike="noStrike" baseline="0" dirty="0">
                <a:solidFill>
                  <a:srgbClr val="000000"/>
                </a:solidFill>
                <a:latin typeface="Calibri" panose="020F0502020204030204" pitchFamily="34" charset="0"/>
              </a:rPr>
              <a:t>To harmonize the approach of the different IEPs during the evaluation </a:t>
            </a:r>
            <a:r>
              <a:rPr lang="en-GB" sz="1200" b="1" dirty="0">
                <a:solidFill>
                  <a:srgbClr val="000000"/>
                </a:solidFill>
                <a:latin typeface="Calibri" panose="020F0502020204030204" pitchFamily="34" charset="0"/>
              </a:rPr>
              <a:t>process in order to obtain fair, transparent and objective results (Harmonization Sessions EAC + IEPs)</a:t>
            </a:r>
          </a:p>
          <a:p>
            <a:r>
              <a:rPr lang="en-GB" sz="1200" b="1" dirty="0">
                <a:latin typeface="Calibri" panose="020F0502020204030204" pitchFamily="34" charset="0"/>
                <a:cs typeface="Calibri" panose="020F0502020204030204" pitchFamily="34" charset="0"/>
              </a:rPr>
              <a:t>Objectives</a:t>
            </a:r>
            <a:r>
              <a:rPr lang="en-GB" sz="1200" b="1" dirty="0"/>
              <a:t>:</a:t>
            </a:r>
          </a:p>
          <a:p>
            <a:pPr lvl="2"/>
            <a:r>
              <a:rPr lang="en-GB" sz="1200" dirty="0"/>
              <a:t>To define criteria of </a:t>
            </a:r>
            <a:r>
              <a:rPr lang="en-GB" sz="1200" b="1" dirty="0"/>
              <a:t>quality and relevance of R&amp;D&amp;I outcomes </a:t>
            </a:r>
            <a:r>
              <a:rPr lang="en-GB" sz="1200" dirty="0"/>
              <a:t>and embed this definition among IEPs</a:t>
            </a:r>
            <a:endParaRPr lang="en-GB" sz="1200" b="1" dirty="0"/>
          </a:p>
          <a:p>
            <a:pPr lvl="2"/>
            <a:r>
              <a:rPr lang="en-GB" sz="1200" dirty="0"/>
              <a:t>To calibrate relevance of</a:t>
            </a:r>
            <a:r>
              <a:rPr lang="en-GB" sz="1200" b="1" dirty="0"/>
              <a:t> indicators set by Methodology HEI2025+ </a:t>
            </a:r>
            <a:r>
              <a:rPr lang="en-GB" sz="1200" dirty="0"/>
              <a:t>within the individual FORDs</a:t>
            </a:r>
          </a:p>
          <a:p>
            <a:pPr lvl="2"/>
            <a:r>
              <a:rPr lang="en-GB" sz="1200" dirty="0"/>
              <a:t>To agree on </a:t>
            </a:r>
            <a:r>
              <a:rPr lang="en-GB" sz="1200" b="1" dirty="0"/>
              <a:t>how to use indicators </a:t>
            </a:r>
            <a:r>
              <a:rPr lang="en-GB" sz="1200" dirty="0"/>
              <a:t>to ensure </a:t>
            </a:r>
            <a:r>
              <a:rPr lang="en-GB" sz="1200" b="1" dirty="0"/>
              <a:t>fair assessment </a:t>
            </a:r>
            <a:r>
              <a:rPr lang="en-GB" sz="1200" dirty="0"/>
              <a:t>across all IEPs/HEIs</a:t>
            </a:r>
          </a:p>
          <a:p>
            <a:endParaRPr lang="cs-CZ" sz="1200" b="1" dirty="0"/>
          </a:p>
          <a:p>
            <a:r>
              <a:rPr lang="cs-CZ" sz="1200" b="1" dirty="0" err="1"/>
              <a:t>Expected</a:t>
            </a:r>
            <a:r>
              <a:rPr lang="cs-CZ" sz="1200" b="1" dirty="0"/>
              <a:t> </a:t>
            </a:r>
            <a:r>
              <a:rPr lang="cs-CZ" sz="1200" b="1" dirty="0" err="1"/>
              <a:t>outcomes</a:t>
            </a:r>
            <a:r>
              <a:rPr lang="cs-CZ" sz="1200" b="1" dirty="0"/>
              <a:t> </a:t>
            </a:r>
            <a:r>
              <a:rPr lang="cs-CZ" sz="1200" b="1" dirty="0" err="1"/>
              <a:t>of</a:t>
            </a:r>
            <a:r>
              <a:rPr lang="cs-CZ" sz="1200" b="1" dirty="0"/>
              <a:t> </a:t>
            </a:r>
            <a:r>
              <a:rPr lang="cs-CZ" sz="1200" b="1" dirty="0" err="1"/>
              <a:t>harmonization</a:t>
            </a:r>
            <a:r>
              <a:rPr lang="cs-CZ" sz="1200" b="1" dirty="0"/>
              <a:t> </a:t>
            </a:r>
            <a:r>
              <a:rPr lang="cs-CZ" sz="1200" b="1" dirty="0" err="1"/>
              <a:t>sessions</a:t>
            </a:r>
            <a:r>
              <a:rPr lang="en-GB" sz="1200" dirty="0"/>
              <a:t>: </a:t>
            </a:r>
          </a:p>
          <a:p>
            <a:pPr lvl="2"/>
            <a:r>
              <a:rPr lang="cs-CZ" sz="1200" dirty="0"/>
              <a:t>To </a:t>
            </a:r>
            <a:r>
              <a:rPr lang="cs-CZ" sz="1200" dirty="0" err="1"/>
              <a:t>enhance</a:t>
            </a:r>
            <a:r>
              <a:rPr lang="cs-CZ" sz="1200" dirty="0"/>
              <a:t> </a:t>
            </a:r>
            <a:r>
              <a:rPr lang="cs-CZ" sz="1200" dirty="0" err="1"/>
              <a:t>the</a:t>
            </a:r>
            <a:r>
              <a:rPr lang="cs-CZ" sz="1200" dirty="0"/>
              <a:t> </a:t>
            </a:r>
            <a:r>
              <a:rPr lang="cs-CZ" sz="1200" dirty="0" err="1"/>
              <a:t>discussion</a:t>
            </a:r>
            <a:r>
              <a:rPr lang="cs-CZ" sz="1200" dirty="0"/>
              <a:t> </a:t>
            </a:r>
            <a:r>
              <a:rPr lang="cs-CZ" sz="1200" dirty="0" err="1"/>
              <a:t>between</a:t>
            </a:r>
            <a:r>
              <a:rPr lang="cs-CZ" sz="1200" dirty="0"/>
              <a:t> EAC and </a:t>
            </a:r>
            <a:r>
              <a:rPr lang="cs-CZ" sz="1200" dirty="0" err="1"/>
              <a:t>IEPs</a:t>
            </a:r>
            <a:r>
              <a:rPr lang="cs-CZ" sz="1200" dirty="0"/>
              <a:t> </a:t>
            </a:r>
            <a:r>
              <a:rPr lang="cs-CZ" sz="1200" dirty="0" err="1"/>
              <a:t>regarding</a:t>
            </a:r>
            <a:r>
              <a:rPr lang="cs-CZ" sz="1200" dirty="0"/>
              <a:t>:</a:t>
            </a:r>
          </a:p>
          <a:p>
            <a:pPr lvl="2"/>
            <a:r>
              <a:rPr lang="cs-CZ" sz="1200" dirty="0" err="1"/>
              <a:t>Proposition</a:t>
            </a:r>
            <a:r>
              <a:rPr lang="cs-CZ" sz="1200" dirty="0"/>
              <a:t> </a:t>
            </a:r>
            <a:r>
              <a:rPr lang="cs-CZ" sz="1200" dirty="0" err="1"/>
              <a:t>of</a:t>
            </a:r>
            <a:r>
              <a:rPr lang="cs-CZ" sz="1200" dirty="0"/>
              <a:t> g</a:t>
            </a:r>
            <a:r>
              <a:rPr lang="en-GB" sz="1200" dirty="0" err="1"/>
              <a:t>eneral</a:t>
            </a:r>
            <a:r>
              <a:rPr lang="en-GB" sz="1200" dirty="0"/>
              <a:t> FORD specific benchmarks of internationally competitive outcomes for each evaluated indicator in Module 3</a:t>
            </a:r>
            <a:r>
              <a:rPr lang="cs-CZ" sz="1200" dirty="0"/>
              <a:t> (modul 4-5 </a:t>
            </a:r>
            <a:r>
              <a:rPr lang="cs-CZ" sz="1200" dirty="0" err="1"/>
              <a:t>if</a:t>
            </a:r>
            <a:r>
              <a:rPr lang="cs-CZ" sz="1200" dirty="0"/>
              <a:t> </a:t>
            </a:r>
            <a:r>
              <a:rPr lang="cs-CZ" sz="1200" dirty="0" err="1"/>
              <a:t>relevant</a:t>
            </a:r>
            <a:r>
              <a:rPr lang="cs-CZ" sz="1200" dirty="0"/>
              <a:t>)</a:t>
            </a:r>
            <a:r>
              <a:rPr lang="en-GB" sz="1200" dirty="0"/>
              <a:t>.</a:t>
            </a:r>
          </a:p>
          <a:p>
            <a:pPr lvl="2"/>
            <a:r>
              <a:rPr lang="en-GB" sz="1200" dirty="0" err="1"/>
              <a:t>Propos</a:t>
            </a:r>
            <a:r>
              <a:rPr lang="cs-CZ" sz="1200" dirty="0" err="1"/>
              <a:t>ition</a:t>
            </a:r>
            <a:r>
              <a:rPr lang="cs-CZ" sz="1200" dirty="0"/>
              <a:t> </a:t>
            </a:r>
            <a:r>
              <a:rPr lang="cs-CZ" sz="1200" dirty="0" err="1"/>
              <a:t>of</a:t>
            </a:r>
            <a:r>
              <a:rPr lang="en-GB" sz="1200" dirty="0"/>
              <a:t> FORD specific approach to calibrate indicators set by Methodology HEI2025+</a:t>
            </a:r>
          </a:p>
          <a:p>
            <a:pPr lvl="2"/>
            <a:r>
              <a:rPr lang="cs-CZ" sz="1200" dirty="0" err="1"/>
              <a:t>The</a:t>
            </a:r>
            <a:r>
              <a:rPr lang="cs-CZ" sz="1200" dirty="0"/>
              <a:t> </a:t>
            </a:r>
            <a:r>
              <a:rPr lang="cs-CZ" sz="1200" dirty="0" err="1"/>
              <a:t>implementation</a:t>
            </a:r>
            <a:r>
              <a:rPr lang="cs-CZ" sz="1200" dirty="0"/>
              <a:t> </a:t>
            </a:r>
            <a:r>
              <a:rPr lang="cs-CZ" sz="1200" dirty="0" err="1"/>
              <a:t>of</a:t>
            </a:r>
            <a:r>
              <a:rPr lang="cs-CZ" sz="1200" dirty="0"/>
              <a:t> </a:t>
            </a:r>
            <a:r>
              <a:rPr lang="cs-CZ" sz="1200" dirty="0" err="1"/>
              <a:t>the</a:t>
            </a:r>
            <a:r>
              <a:rPr lang="cs-CZ" sz="1200" dirty="0"/>
              <a:t> </a:t>
            </a:r>
            <a:r>
              <a:rPr lang="cs-CZ" sz="1200" dirty="0" err="1"/>
              <a:t>benchmarks</a:t>
            </a:r>
            <a:r>
              <a:rPr lang="cs-CZ" sz="1200" dirty="0"/>
              <a:t> and use </a:t>
            </a:r>
            <a:r>
              <a:rPr lang="cs-CZ" sz="1200" dirty="0" err="1"/>
              <a:t>indicators</a:t>
            </a:r>
            <a:r>
              <a:rPr lang="cs-CZ" sz="1200" dirty="0"/>
              <a:t> to </a:t>
            </a:r>
            <a:r>
              <a:rPr lang="cs-CZ" sz="1200" dirty="0" err="1"/>
              <a:t>ensure</a:t>
            </a:r>
            <a:r>
              <a:rPr lang="cs-CZ" sz="1200" dirty="0"/>
              <a:t> fair </a:t>
            </a:r>
            <a:r>
              <a:rPr lang="cs-CZ" sz="1200" dirty="0" err="1"/>
              <a:t>assessment</a:t>
            </a:r>
            <a:r>
              <a:rPr lang="cs-CZ" sz="1200" dirty="0"/>
              <a:t> </a:t>
            </a:r>
            <a:r>
              <a:rPr lang="cs-CZ" sz="1200" dirty="0" err="1"/>
              <a:t>across</a:t>
            </a:r>
            <a:r>
              <a:rPr lang="cs-CZ" sz="1200" dirty="0"/>
              <a:t> </a:t>
            </a:r>
            <a:r>
              <a:rPr lang="cs-CZ" sz="1200" dirty="0" err="1"/>
              <a:t>all</a:t>
            </a:r>
            <a:r>
              <a:rPr lang="cs-CZ" sz="1200" dirty="0"/>
              <a:t> </a:t>
            </a:r>
            <a:r>
              <a:rPr lang="cs-CZ" sz="1200" dirty="0" err="1"/>
              <a:t>IEPs</a:t>
            </a:r>
            <a:r>
              <a:rPr lang="cs-CZ" sz="1200" dirty="0"/>
              <a:t>/</a:t>
            </a:r>
            <a:r>
              <a:rPr lang="cs-CZ" sz="1200" dirty="0" err="1"/>
              <a:t>HEIs</a:t>
            </a:r>
            <a:r>
              <a:rPr lang="cs-CZ" sz="1200" dirty="0"/>
              <a:t>.</a:t>
            </a:r>
            <a:endParaRPr lang="en-GB" sz="1200" dirty="0"/>
          </a:p>
          <a:p>
            <a:endParaRPr lang="cs-CZ" sz="1200"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18</a:t>
            </a:fld>
            <a:endParaRPr lang="cs-CZ"/>
          </a:p>
        </p:txBody>
      </p:sp>
    </p:spTree>
    <p:extLst>
      <p:ext uri="{BB962C8B-B14F-4D97-AF65-F5344CB8AC3E}">
        <p14:creationId xmlns:p14="http://schemas.microsoft.com/office/powerpoint/2010/main" val="43816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CF274-EE27-CD71-1171-1CDDC1ACF1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0B6084-1CCA-6460-5E2E-324B5F7CAB7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A7CA610-B8AD-4E32-EADD-58E9B9BE055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9C04608-6185-D1A4-9A2D-ACD758DA66F4}"/>
              </a:ext>
            </a:extLst>
          </p:cNvPr>
          <p:cNvSpPr>
            <a:spLocks noGrp="1"/>
          </p:cNvSpPr>
          <p:nvPr>
            <p:ph type="sldNum" sz="quarter" idx="5"/>
          </p:nvPr>
        </p:nvSpPr>
        <p:spPr/>
        <p:txBody>
          <a:bodyPr/>
          <a:lstStyle/>
          <a:p>
            <a:fld id="{EDE0F52C-6A56-4EF8-AFAD-C1D62650525E}" type="slidenum">
              <a:rPr lang="cs-CZ" smtClean="0"/>
              <a:t>19</a:t>
            </a:fld>
            <a:endParaRPr lang="cs-CZ"/>
          </a:p>
        </p:txBody>
      </p:sp>
    </p:spTree>
    <p:extLst>
      <p:ext uri="{BB962C8B-B14F-4D97-AF65-F5344CB8AC3E}">
        <p14:creationId xmlns:p14="http://schemas.microsoft.com/office/powerpoint/2010/main" val="333049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2</a:t>
            </a:fld>
            <a:endParaRPr lang="cs-CZ"/>
          </a:p>
        </p:txBody>
      </p:sp>
    </p:spTree>
    <p:extLst>
      <p:ext uri="{BB962C8B-B14F-4D97-AF65-F5344CB8AC3E}">
        <p14:creationId xmlns:p14="http://schemas.microsoft.com/office/powerpoint/2010/main" val="1970868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20</a:t>
            </a:fld>
            <a:endParaRPr lang="cs-CZ"/>
          </a:p>
        </p:txBody>
      </p:sp>
    </p:spTree>
    <p:extLst>
      <p:ext uri="{BB962C8B-B14F-4D97-AF65-F5344CB8AC3E}">
        <p14:creationId xmlns:p14="http://schemas.microsoft.com/office/powerpoint/2010/main" val="549723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3</a:t>
            </a:fld>
            <a:endParaRPr lang="cs-CZ"/>
          </a:p>
        </p:txBody>
      </p:sp>
    </p:spTree>
    <p:extLst>
      <p:ext uri="{BB962C8B-B14F-4D97-AF65-F5344CB8AC3E}">
        <p14:creationId xmlns:p14="http://schemas.microsoft.com/office/powerpoint/2010/main" val="206525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4</a:t>
            </a:fld>
            <a:endParaRPr lang="cs-CZ"/>
          </a:p>
        </p:txBody>
      </p:sp>
    </p:spTree>
    <p:extLst>
      <p:ext uri="{BB962C8B-B14F-4D97-AF65-F5344CB8AC3E}">
        <p14:creationId xmlns:p14="http://schemas.microsoft.com/office/powerpoint/2010/main" val="17552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5</a:t>
            </a:fld>
            <a:endParaRPr lang="cs-CZ"/>
          </a:p>
        </p:txBody>
      </p:sp>
    </p:spTree>
    <p:extLst>
      <p:ext uri="{BB962C8B-B14F-4D97-AF65-F5344CB8AC3E}">
        <p14:creationId xmlns:p14="http://schemas.microsoft.com/office/powerpoint/2010/main" val="318374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6</a:t>
            </a:fld>
            <a:endParaRPr lang="cs-CZ"/>
          </a:p>
        </p:txBody>
      </p:sp>
    </p:spTree>
    <p:extLst>
      <p:ext uri="{BB962C8B-B14F-4D97-AF65-F5344CB8AC3E}">
        <p14:creationId xmlns:p14="http://schemas.microsoft.com/office/powerpoint/2010/main" val="5166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7</a:t>
            </a:fld>
            <a:endParaRPr lang="cs-CZ"/>
          </a:p>
        </p:txBody>
      </p:sp>
    </p:spTree>
    <p:extLst>
      <p:ext uri="{BB962C8B-B14F-4D97-AF65-F5344CB8AC3E}">
        <p14:creationId xmlns:p14="http://schemas.microsoft.com/office/powerpoint/2010/main" val="367076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8</a:t>
            </a:fld>
            <a:endParaRPr lang="cs-CZ"/>
          </a:p>
        </p:txBody>
      </p:sp>
    </p:spTree>
    <p:extLst>
      <p:ext uri="{BB962C8B-B14F-4D97-AF65-F5344CB8AC3E}">
        <p14:creationId xmlns:p14="http://schemas.microsoft.com/office/powerpoint/2010/main" val="161074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DE0F52C-6A56-4EF8-AFAD-C1D62650525E}" type="slidenum">
              <a:rPr lang="cs-CZ" smtClean="0"/>
              <a:t>9</a:t>
            </a:fld>
            <a:endParaRPr lang="cs-CZ"/>
          </a:p>
        </p:txBody>
      </p:sp>
    </p:spTree>
    <p:extLst>
      <p:ext uri="{BB962C8B-B14F-4D97-AF65-F5344CB8AC3E}">
        <p14:creationId xmlns:p14="http://schemas.microsoft.com/office/powerpoint/2010/main" val="4013328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768000" y="1224000"/>
            <a:ext cx="7824000" cy="1522800"/>
          </a:xfrm>
        </p:spPr>
        <p:txBody>
          <a:bodyPr lIns="0" tIns="0" rIns="0" bIns="0" anchor="b">
            <a:noAutofit/>
          </a:bodyPr>
          <a:lstStyle>
            <a:lvl1pPr algn="l">
              <a:defRPr sz="3400" cap="small" baseline="0">
                <a:solidFill>
                  <a:srgbClr val="87888A"/>
                </a:solidFill>
                <a:latin typeface="Calibri" panose="020F0502020204030204" pitchFamily="34" charset="0"/>
              </a:defRPr>
            </a:lvl1pPr>
          </a:lstStyle>
          <a:p>
            <a:r>
              <a:rPr lang="cs-CZ" dirty="0"/>
              <a:t>Kliknutím lze </a:t>
            </a:r>
            <a:br>
              <a:rPr lang="cs-CZ" dirty="0"/>
            </a:br>
            <a:r>
              <a:rPr lang="cs-CZ" dirty="0"/>
              <a:t>upravit styl.</a:t>
            </a:r>
          </a:p>
        </p:txBody>
      </p:sp>
      <p:sp>
        <p:nvSpPr>
          <p:cNvPr id="3" name="Podnadpis 2"/>
          <p:cNvSpPr>
            <a:spLocks noGrp="1"/>
          </p:cNvSpPr>
          <p:nvPr>
            <p:ph type="subTitle" idx="1"/>
          </p:nvPr>
        </p:nvSpPr>
        <p:spPr>
          <a:xfrm>
            <a:off x="768000" y="6022800"/>
            <a:ext cx="5181696" cy="415200"/>
          </a:xfrm>
        </p:spPr>
        <p:txBody>
          <a:bodyPr lIns="0" tIns="0" rIns="0" bIns="0"/>
          <a:lstStyle>
            <a:lvl1pPr marL="0" indent="0" algn="l">
              <a:lnSpc>
                <a:spcPct val="100000"/>
              </a:lnSpc>
              <a:spcBef>
                <a:spcPts val="0"/>
              </a:spcBef>
              <a:buNone/>
              <a:defRPr sz="1600" cap="small" baseline="0">
                <a:solidFill>
                  <a:srgbClr val="87888A"/>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153723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idx="1"/>
          </p:nvPr>
        </p:nvSpPr>
        <p:spPr>
          <a:xfrm>
            <a:off x="729599" y="1825625"/>
            <a:ext cx="10515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6" name="Zástupný symbol pro číslo snímku 5"/>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2906057597"/>
      </p:ext>
    </p:extLst>
  </p:cSld>
  <p:clrMapOvr>
    <a:masterClrMapping/>
  </p:clrMapOvr>
  <p:extLst>
    <p:ext uri="{DCECCB84-F9BA-43D5-87BE-67443E8EF086}">
      <p15:sldGuideLst xmlns:p15="http://schemas.microsoft.com/office/powerpoint/2012/main">
        <p15:guide id="1" pos="453">
          <p15:clr>
            <a:srgbClr val="FBAE40"/>
          </p15:clr>
        </p15:guide>
        <p15:guide id="2" pos="7348">
          <p15:clr>
            <a:srgbClr val="FBAE40"/>
          </p15:clr>
        </p15:guide>
        <p15:guide id="3" orient="horz" pos="3906">
          <p15:clr>
            <a:srgbClr val="FBAE40"/>
          </p15:clr>
        </p15:guide>
        <p15:guide id="4" orient="horz" pos="59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sz="half" idx="1"/>
          </p:nvPr>
        </p:nvSpPr>
        <p:spPr>
          <a:xfrm>
            <a:off x="838200" y="1825625"/>
            <a:ext cx="515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825625"/>
            <a:ext cx="515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6"/>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336528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428D96"/>
                </a:solidFill>
              </a:defRPr>
            </a:lvl1pPr>
          </a:lstStyle>
          <a:p>
            <a:r>
              <a:rPr lang="cs-CZ"/>
              <a:t>Kliknutím lze upravit styl.</a:t>
            </a:r>
            <a:endParaRPr lang="cs-CZ" dirty="0"/>
          </a:p>
        </p:txBody>
      </p:sp>
      <p:sp>
        <p:nvSpPr>
          <p:cNvPr id="5" name="Zástupný symbol pro číslo snímku 4"/>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177501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5EB70F08-41D3-4C49-9139-1BF5B9A15634}" type="slidenum">
              <a:rPr lang="cs-CZ" smtClean="0"/>
              <a:t>‹#›</a:t>
            </a:fld>
            <a:endParaRPr lang="cs-CZ"/>
          </a:p>
        </p:txBody>
      </p:sp>
      <p:sp>
        <p:nvSpPr>
          <p:cNvPr id="5" name="Zástupný symbol pro obrázek 2">
            <a:extLst>
              <a:ext uri="{FF2B5EF4-FFF2-40B4-BE49-F238E27FC236}">
                <a16:creationId xmlns:a16="http://schemas.microsoft.com/office/drawing/2014/main" id="{DEBA1952-2E33-4348-A94B-18B552207762}"/>
              </a:ext>
            </a:extLst>
          </p:cNvPr>
          <p:cNvSpPr>
            <a:spLocks noGrp="1"/>
          </p:cNvSpPr>
          <p:nvPr>
            <p:ph type="pic" idx="1" hasCustomPrompt="1"/>
          </p:nvPr>
        </p:nvSpPr>
        <p:spPr>
          <a:xfrm>
            <a:off x="720000" y="936001"/>
            <a:ext cx="10726331" cy="5166037"/>
          </a:xfrm>
        </p:spPr>
        <p:txBody>
          <a:bodyPr>
            <a:normAutofit/>
          </a:bodyPr>
          <a:lstStyle>
            <a:lvl1pPr marL="0" indent="0">
              <a:buNone/>
              <a:defRPr sz="2100" cap="all" baseline="0">
                <a:solidFill>
                  <a:srgbClr val="428D96"/>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Obrázek</a:t>
            </a:r>
          </a:p>
        </p:txBody>
      </p:sp>
    </p:spTree>
    <p:extLst>
      <p:ext uri="{BB962C8B-B14F-4D97-AF65-F5344CB8AC3E}">
        <p14:creationId xmlns:p14="http://schemas.microsoft.com/office/powerpoint/2010/main" val="301547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58112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139472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1"/>
            <a:ext cx="2743200" cy="365125"/>
          </a:xfrm>
          <a:prstGeom prst="rect">
            <a:avLst/>
          </a:prstGeom>
        </p:spPr>
        <p:txBody>
          <a:bodyPr/>
          <a:lstStyle/>
          <a:p>
            <a:endParaRPr lang="cs-CZ"/>
          </a:p>
        </p:txBody>
      </p:sp>
      <p:sp>
        <p:nvSpPr>
          <p:cNvPr id="5" name="Zástupný symbol pro zápatí 4"/>
          <p:cNvSpPr>
            <a:spLocks noGrp="1"/>
          </p:cNvSpPr>
          <p:nvPr>
            <p:ph type="ftr" sz="quarter" idx="11"/>
          </p:nvPr>
        </p:nvSpPr>
        <p:spPr>
          <a:xfrm>
            <a:off x="4038600" y="6356351"/>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5EB70F08-41D3-4C49-9139-1BF5B9A15634}" type="slidenum">
              <a:rPr lang="cs-CZ" smtClean="0"/>
              <a:t>‹#›</a:t>
            </a:fld>
            <a:endParaRPr lang="cs-CZ"/>
          </a:p>
        </p:txBody>
      </p:sp>
    </p:spTree>
    <p:extLst>
      <p:ext uri="{BB962C8B-B14F-4D97-AF65-F5344CB8AC3E}">
        <p14:creationId xmlns:p14="http://schemas.microsoft.com/office/powerpoint/2010/main" val="418509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vislý nadpis a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53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729600" y="936001"/>
            <a:ext cx="10838169" cy="622138"/>
          </a:xfrm>
          <a:prstGeom prst="rect">
            <a:avLst/>
          </a:prstGeom>
        </p:spPr>
        <p:txBody>
          <a:bodyPr vert="horz" lIns="0" tIns="0" rIns="0" bIns="0" rtlCol="0" anchor="t" anchorCtr="0">
            <a:normAutofit/>
          </a:bodyPr>
          <a:lstStyle/>
          <a:p>
            <a:r>
              <a:rPr lang="cs-CZ" dirty="0"/>
              <a:t>Kliknutím lze upravit styl.</a:t>
            </a:r>
          </a:p>
        </p:txBody>
      </p:sp>
      <p:sp>
        <p:nvSpPr>
          <p:cNvPr id="3" name="Zástupný symbol pro text 2"/>
          <p:cNvSpPr>
            <a:spLocks noGrp="1"/>
          </p:cNvSpPr>
          <p:nvPr>
            <p:ph type="body" idx="1"/>
          </p:nvPr>
        </p:nvSpPr>
        <p:spPr>
          <a:xfrm>
            <a:off x="729600" y="1825625"/>
            <a:ext cx="10515600" cy="4351338"/>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p:cNvSpPr>
            <a:spLocks noGrp="1"/>
          </p:cNvSpPr>
          <p:nvPr>
            <p:ph type="sldNum" sz="quarter" idx="4"/>
          </p:nvPr>
        </p:nvSpPr>
        <p:spPr>
          <a:xfrm>
            <a:off x="11694566" y="101218"/>
            <a:ext cx="497433" cy="365125"/>
          </a:xfrm>
          <a:prstGeom prst="rect">
            <a:avLst/>
          </a:prstGeom>
        </p:spPr>
        <p:txBody>
          <a:bodyPr vert="horz" lIns="91440" tIns="45720" rIns="91440" bIns="45720" rtlCol="0" anchor="ctr"/>
          <a:lstStyle>
            <a:lvl1pPr algn="ctr">
              <a:defRPr sz="1200" baseline="0">
                <a:solidFill>
                  <a:schemeClr val="bg1">
                    <a:lumMod val="75000"/>
                  </a:schemeClr>
                </a:solidFill>
              </a:defRPr>
            </a:lvl1pPr>
          </a:lstStyle>
          <a:p>
            <a:fld id="{5EB70F08-41D3-4C49-9139-1BF5B9A15634}" type="slidenum">
              <a:rPr lang="cs-CZ" smtClean="0"/>
              <a:t>‹#›</a:t>
            </a:fld>
            <a:endParaRPr lang="cs-CZ"/>
          </a:p>
        </p:txBody>
      </p:sp>
    </p:spTree>
    <p:extLst>
      <p:ext uri="{BB962C8B-B14F-4D97-AF65-F5344CB8AC3E}">
        <p14:creationId xmlns:p14="http://schemas.microsoft.com/office/powerpoint/2010/main" val="39879976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p:titleStyle>
    <p:body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4.bin"/><Relationship Id="rId7" Type="http://schemas.openxmlformats.org/officeDocument/2006/relationships/package" Target="../embeddings/Microsoft_Word_Document3.docx"/><Relationship Id="rId12"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package" Target="../embeddings/Microsoft_Word_Document5.docx"/><Relationship Id="rId5" Type="http://schemas.openxmlformats.org/officeDocument/2006/relationships/package" Target="../embeddings/Microsoft_Word_Document2.docx"/><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package" Target="../embeddings/Microsoft_Word_Document4.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www.msmt.cz/" TargetMode="External"/><Relationship Id="rId4" Type="http://schemas.openxmlformats.org/officeDocument/2006/relationships/hyperlink" Target="mailto:hodnoceniVS2025@msmt.c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17.rvvi.cz/en/m2/resources/bibliometric-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B9E1E3-613A-4742-9816-7A5A86BF7CCA}"/>
              </a:ext>
            </a:extLst>
          </p:cNvPr>
          <p:cNvSpPr>
            <a:spLocks noGrp="1"/>
          </p:cNvSpPr>
          <p:nvPr>
            <p:ph type="ctrTitle"/>
          </p:nvPr>
        </p:nvSpPr>
        <p:spPr>
          <a:xfrm>
            <a:off x="502024" y="289249"/>
            <a:ext cx="8139952" cy="2457551"/>
          </a:xfrm>
        </p:spPr>
        <p:txBody>
          <a:bodyPr/>
          <a:lstStyle/>
          <a:p>
            <a:pPr algn="ctr"/>
            <a:r>
              <a:rPr lang="en-GB" dirty="0"/>
              <a:t>Evaluation of higher education institutions in</a:t>
            </a:r>
            <a:r>
              <a:rPr lang="cs-CZ" dirty="0"/>
              <a:t> Czech Republic </a:t>
            </a:r>
            <a:r>
              <a:rPr lang="en-GB" dirty="0"/>
              <a:t>2025</a:t>
            </a:r>
            <a:br>
              <a:rPr lang="en-GB" dirty="0"/>
            </a:br>
            <a:r>
              <a:rPr lang="cs-CZ" dirty="0"/>
              <a:t>2th workshop </a:t>
            </a:r>
            <a:r>
              <a:rPr lang="cs-CZ" dirty="0" err="1"/>
              <a:t>for</a:t>
            </a:r>
            <a:r>
              <a:rPr lang="cs-CZ" dirty="0"/>
              <a:t> </a:t>
            </a:r>
            <a:r>
              <a:rPr lang="cs-CZ" dirty="0" err="1"/>
              <a:t>international</a:t>
            </a:r>
            <a:r>
              <a:rPr lang="cs-CZ" dirty="0"/>
              <a:t> </a:t>
            </a:r>
            <a:r>
              <a:rPr lang="cs-CZ" dirty="0" err="1"/>
              <a:t>evaluation</a:t>
            </a:r>
            <a:r>
              <a:rPr lang="cs-CZ" dirty="0"/>
              <a:t> </a:t>
            </a:r>
            <a:r>
              <a:rPr lang="cs-CZ" dirty="0" err="1"/>
              <a:t>panels</a:t>
            </a:r>
            <a:br>
              <a:rPr lang="cs-CZ" dirty="0"/>
            </a:br>
            <a:r>
              <a:rPr lang="cs-CZ" dirty="0"/>
              <a:t>27 </a:t>
            </a:r>
            <a:r>
              <a:rPr lang="cs-CZ" dirty="0" err="1"/>
              <a:t>february</a:t>
            </a:r>
            <a:r>
              <a:rPr lang="cs-CZ" dirty="0"/>
              <a:t> 2025</a:t>
            </a:r>
            <a:endParaRPr lang="en-GB" dirty="0"/>
          </a:p>
        </p:txBody>
      </p:sp>
      <p:sp>
        <p:nvSpPr>
          <p:cNvPr id="3" name="Podnadpis 2">
            <a:extLst>
              <a:ext uri="{FF2B5EF4-FFF2-40B4-BE49-F238E27FC236}">
                <a16:creationId xmlns:a16="http://schemas.microsoft.com/office/drawing/2014/main" id="{8F97EDA0-D9CF-40D1-B66E-468C2DAED520}"/>
              </a:ext>
            </a:extLst>
          </p:cNvPr>
          <p:cNvSpPr>
            <a:spLocks noGrp="1"/>
          </p:cNvSpPr>
          <p:nvPr>
            <p:ph type="subTitle" idx="1"/>
          </p:nvPr>
        </p:nvSpPr>
        <p:spPr>
          <a:xfrm>
            <a:off x="768000" y="6251400"/>
            <a:ext cx="5181696" cy="415200"/>
          </a:xfrm>
        </p:spPr>
        <p:txBody>
          <a:bodyPr/>
          <a:lstStyle/>
          <a:p>
            <a:r>
              <a:rPr lang="en-GB" dirty="0"/>
              <a:t>Department of Higher Education - 30</a:t>
            </a:r>
          </a:p>
        </p:txBody>
      </p:sp>
    </p:spTree>
    <p:extLst>
      <p:ext uri="{BB962C8B-B14F-4D97-AF65-F5344CB8AC3E}">
        <p14:creationId xmlns:p14="http://schemas.microsoft.com/office/powerpoint/2010/main" val="105604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0B6E9-36A2-99ED-AFD9-BBE16971140B}"/>
              </a:ext>
            </a:extLst>
          </p:cNvPr>
          <p:cNvSpPr>
            <a:spLocks noGrp="1"/>
          </p:cNvSpPr>
          <p:nvPr>
            <p:ph type="title"/>
          </p:nvPr>
        </p:nvSpPr>
        <p:spPr>
          <a:xfrm>
            <a:off x="676915" y="681037"/>
            <a:ext cx="10838169" cy="622138"/>
          </a:xfrm>
        </p:spPr>
        <p:txBody>
          <a:bodyPr/>
          <a:lstStyle/>
          <a:p>
            <a:r>
              <a:rPr lang="cs-CZ" b="1" dirty="0" err="1"/>
              <a:t>Self-Evaluation</a:t>
            </a:r>
            <a:r>
              <a:rPr lang="cs-CZ" b="1" dirty="0"/>
              <a:t> Report</a:t>
            </a:r>
            <a:br>
              <a:rPr lang="cs-CZ" b="1" dirty="0"/>
            </a:br>
            <a:r>
              <a:rPr lang="cs-CZ" b="1" dirty="0"/>
              <a:t>MODULE 4 – </a:t>
            </a:r>
            <a:r>
              <a:rPr lang="cs-CZ" b="1" dirty="0" err="1"/>
              <a:t>Viability</a:t>
            </a:r>
            <a:r>
              <a:rPr lang="cs-CZ" b="1" dirty="0"/>
              <a:t> </a:t>
            </a:r>
          </a:p>
        </p:txBody>
      </p:sp>
      <p:sp>
        <p:nvSpPr>
          <p:cNvPr id="4" name="Zástupný obsah 3">
            <a:extLst>
              <a:ext uri="{FF2B5EF4-FFF2-40B4-BE49-F238E27FC236}">
                <a16:creationId xmlns:a16="http://schemas.microsoft.com/office/drawing/2014/main" id="{008ECFAD-7F4B-5011-03C3-E4963BA02BB7}"/>
              </a:ext>
            </a:extLst>
          </p:cNvPr>
          <p:cNvSpPr>
            <a:spLocks noGrp="1"/>
          </p:cNvSpPr>
          <p:nvPr>
            <p:ph sz="half" idx="2"/>
          </p:nvPr>
        </p:nvSpPr>
        <p:spPr>
          <a:xfrm>
            <a:off x="838201" y="1549856"/>
            <a:ext cx="5257799" cy="4938176"/>
          </a:xfrm>
        </p:spPr>
        <p:txBody>
          <a:bodyPr>
            <a:normAutofit/>
          </a:bodyPr>
          <a:lstStyle/>
          <a:p>
            <a:r>
              <a:rPr lang="cs-CZ" b="1" dirty="0" err="1">
                <a:solidFill>
                  <a:srgbClr val="428D96"/>
                </a:solidFill>
                <a:latin typeface="Calibri" panose="020F0502020204030204" pitchFamily="34" charset="0"/>
                <a:cs typeface="Calibri" panose="020F0502020204030204" pitchFamily="34" charset="0"/>
              </a:rPr>
              <a:t>Evaluated</a:t>
            </a:r>
            <a:r>
              <a:rPr lang="cs-CZ" b="1" dirty="0">
                <a:solidFill>
                  <a:srgbClr val="428D96"/>
                </a:solidFill>
                <a:latin typeface="Calibri" panose="020F0502020204030204" pitchFamily="34" charset="0"/>
                <a:cs typeface="Calibri" panose="020F0502020204030204" pitchFamily="34" charset="0"/>
              </a:rPr>
              <a:t> </a:t>
            </a:r>
            <a:r>
              <a:rPr lang="cs-CZ" b="1" dirty="0" err="1">
                <a:solidFill>
                  <a:srgbClr val="428D96"/>
                </a:solidFill>
                <a:latin typeface="Calibri" panose="020F0502020204030204" pitchFamily="34" charset="0"/>
                <a:cs typeface="Calibri" panose="020F0502020204030204" pitchFamily="34" charset="0"/>
              </a:rPr>
              <a:t>indicators</a:t>
            </a:r>
            <a:endParaRPr lang="cs-CZ" b="1" dirty="0">
              <a:solidFill>
                <a:srgbClr val="428D96"/>
              </a:solidFill>
              <a:latin typeface="Calibri" panose="020F0502020204030204" pitchFamily="34" charset="0"/>
              <a:cs typeface="Calibri" panose="020F0502020204030204" pitchFamily="34" charset="0"/>
            </a:endParaRPr>
          </a:p>
          <a:p>
            <a:r>
              <a:rPr lang="cs-CZ" dirty="0"/>
              <a:t>4.1 </a:t>
            </a:r>
            <a:r>
              <a:rPr lang="en-US" dirty="0" err="1"/>
              <a:t>Organisation</a:t>
            </a:r>
            <a:r>
              <a:rPr lang="en-US" dirty="0"/>
              <a:t> and management of R&amp;D&amp;I</a:t>
            </a:r>
            <a:endParaRPr lang="cs-CZ" dirty="0"/>
          </a:p>
          <a:p>
            <a:r>
              <a:rPr lang="cs-CZ" dirty="0"/>
              <a:t>4.2 </a:t>
            </a:r>
            <a:r>
              <a:rPr lang="en-US" dirty="0"/>
              <a:t>System of support for a quality R&amp;D&amp;I environment and incentive measures for quality science</a:t>
            </a:r>
            <a:endParaRPr lang="cs-CZ" dirty="0"/>
          </a:p>
          <a:p>
            <a:r>
              <a:rPr lang="cs-CZ" dirty="0"/>
              <a:t>4.3 </a:t>
            </a:r>
            <a:r>
              <a:rPr lang="en-US" dirty="0"/>
              <a:t>Quality control system for R&amp;D&amp;I environment</a:t>
            </a:r>
            <a:endParaRPr lang="cs-CZ" dirty="0"/>
          </a:p>
          <a:p>
            <a:r>
              <a:rPr lang="cs-CZ" dirty="0"/>
              <a:t>4.4 </a:t>
            </a:r>
            <a:r>
              <a:rPr lang="en-US" dirty="0"/>
              <a:t>Sustainability and resilience of R&amp;D&amp;I</a:t>
            </a:r>
            <a:endParaRPr lang="cs-CZ" dirty="0"/>
          </a:p>
          <a:p>
            <a:r>
              <a:rPr lang="cs-CZ" dirty="0"/>
              <a:t>4.5 </a:t>
            </a:r>
            <a:r>
              <a:rPr lang="cs-CZ" dirty="0" err="1"/>
              <a:t>Structure</a:t>
            </a:r>
            <a:r>
              <a:rPr lang="cs-CZ" dirty="0"/>
              <a:t> </a:t>
            </a:r>
            <a:r>
              <a:rPr lang="cs-CZ" dirty="0" err="1"/>
              <a:t>of</a:t>
            </a:r>
            <a:r>
              <a:rPr lang="cs-CZ" dirty="0"/>
              <a:t> </a:t>
            </a:r>
            <a:r>
              <a:rPr lang="cs-CZ" dirty="0" err="1"/>
              <a:t>human</a:t>
            </a:r>
            <a:r>
              <a:rPr lang="cs-CZ" dirty="0"/>
              <a:t> </a:t>
            </a:r>
            <a:r>
              <a:rPr lang="cs-CZ" dirty="0" err="1"/>
              <a:t>resources</a:t>
            </a:r>
            <a:endParaRPr lang="cs-CZ" dirty="0"/>
          </a:p>
          <a:p>
            <a:r>
              <a:rPr lang="cs-CZ" dirty="0"/>
              <a:t>4.6 </a:t>
            </a:r>
            <a:r>
              <a:rPr lang="cs-CZ" dirty="0" err="1"/>
              <a:t>Academic</a:t>
            </a:r>
            <a:r>
              <a:rPr lang="cs-CZ" dirty="0"/>
              <a:t> and </a:t>
            </a:r>
            <a:r>
              <a:rPr lang="cs-CZ" dirty="0" err="1"/>
              <a:t>Research</a:t>
            </a:r>
            <a:r>
              <a:rPr lang="cs-CZ" dirty="0"/>
              <a:t> </a:t>
            </a:r>
            <a:r>
              <a:rPr lang="cs-CZ" dirty="0" err="1"/>
              <a:t>Careers</a:t>
            </a:r>
            <a:endParaRPr lang="cs-CZ" dirty="0"/>
          </a:p>
          <a:p>
            <a:r>
              <a:rPr lang="cs-CZ" dirty="0"/>
              <a:t>4.7 Gender </a:t>
            </a:r>
            <a:r>
              <a:rPr lang="cs-CZ" dirty="0" err="1"/>
              <a:t>equality</a:t>
            </a:r>
            <a:r>
              <a:rPr lang="cs-CZ" dirty="0"/>
              <a:t> </a:t>
            </a:r>
            <a:r>
              <a:rPr lang="cs-CZ" dirty="0" err="1"/>
              <a:t>measures</a:t>
            </a:r>
            <a:endParaRPr lang="cs-CZ" dirty="0"/>
          </a:p>
          <a:p>
            <a:r>
              <a:rPr lang="cs-CZ" dirty="0"/>
              <a:t>4.8 </a:t>
            </a:r>
            <a:r>
              <a:rPr lang="en-US" dirty="0"/>
              <a:t>Mobility of academic and research staff (including sectoral and inter-sectoral mobility)</a:t>
            </a:r>
            <a:endParaRPr lang="cs-CZ" dirty="0"/>
          </a:p>
          <a:p>
            <a:endParaRPr lang="cs-CZ" dirty="0"/>
          </a:p>
          <a:p>
            <a:endParaRPr lang="cs-CZ" dirty="0"/>
          </a:p>
        </p:txBody>
      </p:sp>
      <p:sp>
        <p:nvSpPr>
          <p:cNvPr id="5" name="Zástupný symbol pro číslo snímku 4">
            <a:extLst>
              <a:ext uri="{FF2B5EF4-FFF2-40B4-BE49-F238E27FC236}">
                <a16:creationId xmlns:a16="http://schemas.microsoft.com/office/drawing/2014/main" id="{893BBDB7-EC85-27BB-45E3-E1F6B0A5CE63}"/>
              </a:ext>
            </a:extLst>
          </p:cNvPr>
          <p:cNvSpPr>
            <a:spLocks noGrp="1"/>
          </p:cNvSpPr>
          <p:nvPr>
            <p:ph type="sldNum" sz="quarter" idx="12"/>
          </p:nvPr>
        </p:nvSpPr>
        <p:spPr/>
        <p:txBody>
          <a:bodyPr/>
          <a:lstStyle/>
          <a:p>
            <a:fld id="{5EB70F08-41D3-4C49-9139-1BF5B9A15634}" type="slidenum">
              <a:rPr lang="cs-CZ" smtClean="0"/>
              <a:t>10</a:t>
            </a:fld>
            <a:endParaRPr lang="cs-CZ"/>
          </a:p>
        </p:txBody>
      </p:sp>
      <p:graphicFrame>
        <p:nvGraphicFramePr>
          <p:cNvPr id="6" name="Objekt 5">
            <a:extLst>
              <a:ext uri="{FF2B5EF4-FFF2-40B4-BE49-F238E27FC236}">
                <a16:creationId xmlns:a16="http://schemas.microsoft.com/office/drawing/2014/main" id="{BDF53BE1-A2A3-AA8F-2709-838992DE98BC}"/>
              </a:ext>
            </a:extLst>
          </p:cNvPr>
          <p:cNvGraphicFramePr>
            <a:graphicFrameLocks noChangeAspect="1"/>
          </p:cNvGraphicFramePr>
          <p:nvPr>
            <p:extLst>
              <p:ext uri="{D42A27DB-BD31-4B8C-83A1-F6EECF244321}">
                <p14:modId xmlns:p14="http://schemas.microsoft.com/office/powerpoint/2010/main" val="2301836613"/>
              </p:ext>
            </p:extLst>
          </p:nvPr>
        </p:nvGraphicFramePr>
        <p:xfrm>
          <a:off x="9940017" y="4924791"/>
          <a:ext cx="1413782" cy="1246877"/>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3" name="Objekt 2">
                        <a:extLst>
                          <a:ext uri="{FF2B5EF4-FFF2-40B4-BE49-F238E27FC236}">
                            <a16:creationId xmlns:a16="http://schemas.microsoft.com/office/drawing/2014/main" id="{E321A195-2B34-634E-7C7B-02D59D27EDA5}"/>
                          </a:ext>
                        </a:extLst>
                      </p:cNvPr>
                      <p:cNvPicPr/>
                      <p:nvPr/>
                    </p:nvPicPr>
                    <p:blipFill>
                      <a:blip r:embed="rId4"/>
                      <a:stretch>
                        <a:fillRect/>
                      </a:stretch>
                    </p:blipFill>
                    <p:spPr>
                      <a:xfrm>
                        <a:off x="9940017" y="4924791"/>
                        <a:ext cx="1413782" cy="1246877"/>
                      </a:xfrm>
                      <a:prstGeom prst="rect">
                        <a:avLst/>
                      </a:prstGeom>
                    </p:spPr>
                  </p:pic>
                </p:oleObj>
              </mc:Fallback>
            </mc:AlternateContent>
          </a:graphicData>
        </a:graphic>
      </p:graphicFrame>
      <p:sp>
        <p:nvSpPr>
          <p:cNvPr id="7" name="Zástupný obsah 3">
            <a:extLst>
              <a:ext uri="{FF2B5EF4-FFF2-40B4-BE49-F238E27FC236}">
                <a16:creationId xmlns:a16="http://schemas.microsoft.com/office/drawing/2014/main" id="{DDE26C42-ADD6-597B-804A-26A187485A3A}"/>
              </a:ext>
            </a:extLst>
          </p:cNvPr>
          <p:cNvSpPr txBox="1">
            <a:spLocks/>
          </p:cNvSpPr>
          <p:nvPr/>
        </p:nvSpPr>
        <p:spPr>
          <a:xfrm>
            <a:off x="6358885" y="1944303"/>
            <a:ext cx="5257799" cy="2856297"/>
          </a:xfrm>
          <a:prstGeom prst="rect">
            <a:avLst/>
          </a:prstGeom>
        </p:spPr>
        <p:txBody>
          <a:bodyPr vert="horz" lIns="0" tIns="0" rIns="0" bIns="0" rtlCol="0">
            <a:normAutofit lnSpcReduction="10000"/>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4.9 </a:t>
            </a:r>
            <a:r>
              <a:rPr lang="cs-CZ" dirty="0" err="1"/>
              <a:t>Research</a:t>
            </a:r>
            <a:r>
              <a:rPr lang="cs-CZ" dirty="0"/>
              <a:t> </a:t>
            </a:r>
            <a:r>
              <a:rPr lang="cs-CZ" dirty="0" err="1"/>
              <a:t>infrastructure</a:t>
            </a:r>
            <a:endParaRPr lang="cs-CZ" dirty="0"/>
          </a:p>
          <a:p>
            <a:r>
              <a:rPr lang="cs-CZ" dirty="0"/>
              <a:t>4.10 </a:t>
            </a:r>
            <a:r>
              <a:rPr lang="en-US" dirty="0"/>
              <a:t>Budget and structure of financial resources</a:t>
            </a:r>
            <a:endParaRPr lang="cs-CZ" dirty="0"/>
          </a:p>
          <a:p>
            <a:r>
              <a:rPr lang="cs-CZ" dirty="0"/>
              <a:t>4.11 </a:t>
            </a:r>
            <a:r>
              <a:rPr lang="en-US" dirty="0"/>
              <a:t>Rules for the use of institutional support for the LCDRO</a:t>
            </a:r>
            <a:endParaRPr lang="cs-CZ" dirty="0"/>
          </a:p>
          <a:p>
            <a:r>
              <a:rPr lang="cs-CZ" dirty="0"/>
              <a:t>4.12 </a:t>
            </a:r>
            <a:r>
              <a:rPr lang="cs-CZ" dirty="0" err="1"/>
              <a:t>Important</a:t>
            </a:r>
            <a:r>
              <a:rPr lang="cs-CZ" dirty="0"/>
              <a:t> </a:t>
            </a:r>
            <a:r>
              <a:rPr lang="cs-CZ" dirty="0" err="1"/>
              <a:t>collaborations</a:t>
            </a:r>
            <a:r>
              <a:rPr lang="cs-CZ" dirty="0"/>
              <a:t> in R&amp;D&amp;I</a:t>
            </a:r>
          </a:p>
          <a:p>
            <a:r>
              <a:rPr lang="cs-CZ" dirty="0"/>
              <a:t>4.13 </a:t>
            </a:r>
            <a:r>
              <a:rPr lang="cs-CZ" dirty="0" err="1"/>
              <a:t>Doctoral</a:t>
            </a:r>
            <a:r>
              <a:rPr lang="cs-CZ" dirty="0"/>
              <a:t> </a:t>
            </a:r>
            <a:r>
              <a:rPr lang="cs-CZ" dirty="0" err="1"/>
              <a:t>studies</a:t>
            </a:r>
            <a:endParaRPr lang="cs-CZ" dirty="0"/>
          </a:p>
          <a:p>
            <a:r>
              <a:rPr lang="cs-CZ" dirty="0"/>
              <a:t>4.14 </a:t>
            </a:r>
            <a:r>
              <a:rPr lang="en-US" dirty="0"/>
              <a:t>Implementation of the recommendations in Module 4</a:t>
            </a:r>
            <a:endParaRPr lang="cs-CZ" dirty="0"/>
          </a:p>
          <a:p>
            <a:endParaRPr lang="cs-CZ" dirty="0"/>
          </a:p>
          <a:p>
            <a:endParaRPr lang="cs-CZ" dirty="0"/>
          </a:p>
        </p:txBody>
      </p:sp>
    </p:spTree>
    <p:extLst>
      <p:ext uri="{BB962C8B-B14F-4D97-AF65-F5344CB8AC3E}">
        <p14:creationId xmlns:p14="http://schemas.microsoft.com/office/powerpoint/2010/main" val="161886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7053E0-C492-A704-B3D7-E7DAEC2BE1C9}"/>
              </a:ext>
            </a:extLst>
          </p:cNvPr>
          <p:cNvSpPr>
            <a:spLocks noGrp="1"/>
          </p:cNvSpPr>
          <p:nvPr>
            <p:ph type="title"/>
          </p:nvPr>
        </p:nvSpPr>
        <p:spPr/>
        <p:txBody>
          <a:bodyPr/>
          <a:lstStyle/>
          <a:p>
            <a:r>
              <a:rPr lang="cs-CZ" b="1" dirty="0" err="1"/>
              <a:t>Self-Evaluation</a:t>
            </a:r>
            <a:r>
              <a:rPr lang="cs-CZ" b="1" dirty="0"/>
              <a:t> Report</a:t>
            </a:r>
            <a:br>
              <a:rPr lang="cs-CZ" b="1" dirty="0"/>
            </a:br>
            <a:r>
              <a:rPr lang="en-US" b="1" dirty="0"/>
              <a:t>MODULE 5 – Strategy and Policies </a:t>
            </a:r>
            <a:endParaRPr lang="cs-CZ" b="1" dirty="0"/>
          </a:p>
        </p:txBody>
      </p:sp>
      <p:sp>
        <p:nvSpPr>
          <p:cNvPr id="4" name="Zástupný obsah 3">
            <a:extLst>
              <a:ext uri="{FF2B5EF4-FFF2-40B4-BE49-F238E27FC236}">
                <a16:creationId xmlns:a16="http://schemas.microsoft.com/office/drawing/2014/main" id="{EF12C1BB-F15D-7E34-C3AB-1CCD34EE51D5}"/>
              </a:ext>
            </a:extLst>
          </p:cNvPr>
          <p:cNvSpPr>
            <a:spLocks noGrp="1"/>
          </p:cNvSpPr>
          <p:nvPr>
            <p:ph idx="1"/>
          </p:nvPr>
        </p:nvSpPr>
        <p:spPr/>
        <p:txBody>
          <a:bodyPr/>
          <a:lstStyle/>
          <a:p>
            <a:pPr algn="just"/>
            <a:r>
              <a:rPr lang="cs-CZ" b="1" dirty="0" err="1">
                <a:solidFill>
                  <a:srgbClr val="428D96"/>
                </a:solidFill>
                <a:latin typeface="Calibri" panose="020F0502020204030204" pitchFamily="34" charset="0"/>
                <a:cs typeface="Calibri" panose="020F0502020204030204" pitchFamily="34" charset="0"/>
              </a:rPr>
              <a:t>Evaluated</a:t>
            </a:r>
            <a:r>
              <a:rPr lang="cs-CZ" b="1" dirty="0">
                <a:solidFill>
                  <a:srgbClr val="428D96"/>
                </a:solidFill>
                <a:latin typeface="Calibri" panose="020F0502020204030204" pitchFamily="34" charset="0"/>
                <a:cs typeface="Calibri" panose="020F0502020204030204" pitchFamily="34" charset="0"/>
              </a:rPr>
              <a:t> </a:t>
            </a:r>
            <a:r>
              <a:rPr lang="cs-CZ" b="1" dirty="0" err="1">
                <a:solidFill>
                  <a:srgbClr val="428D96"/>
                </a:solidFill>
                <a:latin typeface="Calibri" panose="020F0502020204030204" pitchFamily="34" charset="0"/>
                <a:cs typeface="Calibri" panose="020F0502020204030204" pitchFamily="34" charset="0"/>
              </a:rPr>
              <a:t>indicators</a:t>
            </a:r>
            <a:endParaRPr lang="cs-CZ" b="1" dirty="0">
              <a:solidFill>
                <a:srgbClr val="428D96"/>
              </a:solidFill>
              <a:latin typeface="Calibri" panose="020F0502020204030204" pitchFamily="34" charset="0"/>
              <a:cs typeface="Calibri" panose="020F0502020204030204" pitchFamily="34" charset="0"/>
            </a:endParaRPr>
          </a:p>
          <a:p>
            <a:pPr algn="just"/>
            <a:r>
              <a:rPr lang="cs-CZ" dirty="0"/>
              <a:t>5.1 </a:t>
            </a:r>
            <a:r>
              <a:rPr lang="en-US" dirty="0"/>
              <a:t>Mission and vision of the evaluated institution in R&amp;D&amp;I</a:t>
            </a:r>
            <a:endParaRPr lang="cs-CZ" dirty="0"/>
          </a:p>
          <a:p>
            <a:pPr algn="just"/>
            <a:r>
              <a:rPr lang="cs-CZ" dirty="0"/>
              <a:t>5.2 </a:t>
            </a:r>
            <a:r>
              <a:rPr lang="cs-CZ" dirty="0" err="1"/>
              <a:t>Research</a:t>
            </a:r>
            <a:r>
              <a:rPr lang="cs-CZ" dirty="0"/>
              <a:t> and development </a:t>
            </a:r>
            <a:r>
              <a:rPr lang="cs-CZ" dirty="0" err="1"/>
              <a:t>objectives</a:t>
            </a:r>
            <a:endParaRPr lang="cs-CZ" dirty="0"/>
          </a:p>
          <a:p>
            <a:pPr algn="just"/>
            <a:r>
              <a:rPr lang="cs-CZ" dirty="0"/>
              <a:t>5.3 </a:t>
            </a:r>
            <a:r>
              <a:rPr lang="en-US" dirty="0"/>
              <a:t>Institutional tools and measures for the implementation of the research and development strategy</a:t>
            </a:r>
            <a:endParaRPr lang="cs-CZ" dirty="0"/>
          </a:p>
          <a:p>
            <a:pPr algn="just"/>
            <a:r>
              <a:rPr lang="cs-CZ" dirty="0"/>
              <a:t>5.4 </a:t>
            </a:r>
            <a:r>
              <a:rPr lang="en-US" dirty="0"/>
              <a:t>Implementation of the recommendations in Module 5</a:t>
            </a:r>
            <a:endParaRPr lang="cs-CZ" dirty="0"/>
          </a:p>
        </p:txBody>
      </p:sp>
      <p:sp>
        <p:nvSpPr>
          <p:cNvPr id="5" name="Zástupný symbol pro číslo snímku 4">
            <a:extLst>
              <a:ext uri="{FF2B5EF4-FFF2-40B4-BE49-F238E27FC236}">
                <a16:creationId xmlns:a16="http://schemas.microsoft.com/office/drawing/2014/main" id="{81F9494F-85F2-9AF7-B739-066CF3F00799}"/>
              </a:ext>
            </a:extLst>
          </p:cNvPr>
          <p:cNvSpPr>
            <a:spLocks noGrp="1"/>
          </p:cNvSpPr>
          <p:nvPr>
            <p:ph type="sldNum" sz="quarter" idx="12"/>
          </p:nvPr>
        </p:nvSpPr>
        <p:spPr/>
        <p:txBody>
          <a:bodyPr/>
          <a:lstStyle/>
          <a:p>
            <a:fld id="{5EB70F08-41D3-4C49-9139-1BF5B9A15634}" type="slidenum">
              <a:rPr lang="cs-CZ" smtClean="0"/>
              <a:t>11</a:t>
            </a:fld>
            <a:endParaRPr lang="cs-CZ"/>
          </a:p>
        </p:txBody>
      </p:sp>
    </p:spTree>
    <p:extLst>
      <p:ext uri="{BB962C8B-B14F-4D97-AF65-F5344CB8AC3E}">
        <p14:creationId xmlns:p14="http://schemas.microsoft.com/office/powerpoint/2010/main" val="223031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048B0-01F3-3997-8CE9-67D0708A7A0A}"/>
              </a:ext>
            </a:extLst>
          </p:cNvPr>
          <p:cNvSpPr>
            <a:spLocks noGrp="1"/>
          </p:cNvSpPr>
          <p:nvPr>
            <p:ph type="title"/>
          </p:nvPr>
        </p:nvSpPr>
        <p:spPr>
          <a:xfrm>
            <a:off x="729599" y="681037"/>
            <a:ext cx="10838169" cy="622138"/>
          </a:xfrm>
        </p:spPr>
        <p:txBody>
          <a:bodyPr/>
          <a:lstStyle/>
          <a:p>
            <a:r>
              <a:rPr lang="cs-CZ" b="1" dirty="0"/>
              <a:t>On-</a:t>
            </a:r>
            <a:r>
              <a:rPr lang="cs-CZ" b="1" dirty="0" err="1"/>
              <a:t>site</a:t>
            </a:r>
            <a:r>
              <a:rPr lang="cs-CZ" b="1" dirty="0"/>
              <a:t> visit</a:t>
            </a:r>
          </a:p>
        </p:txBody>
      </p:sp>
      <p:sp>
        <p:nvSpPr>
          <p:cNvPr id="3" name="Zástupný obsah 2">
            <a:extLst>
              <a:ext uri="{FF2B5EF4-FFF2-40B4-BE49-F238E27FC236}">
                <a16:creationId xmlns:a16="http://schemas.microsoft.com/office/drawing/2014/main" id="{3F11904F-A9F7-0EC9-E366-2A5EE0AD0540}"/>
              </a:ext>
            </a:extLst>
          </p:cNvPr>
          <p:cNvSpPr>
            <a:spLocks noGrp="1"/>
          </p:cNvSpPr>
          <p:nvPr>
            <p:ph idx="1"/>
          </p:nvPr>
        </p:nvSpPr>
        <p:spPr>
          <a:xfrm>
            <a:off x="729599" y="1337912"/>
            <a:ext cx="9736305" cy="4839051"/>
          </a:xfrm>
        </p:spPr>
        <p:txBody>
          <a:bodyPr>
            <a:normAutofit fontScale="92500" lnSpcReduction="10000"/>
          </a:bodyPr>
          <a:lstStyle/>
          <a:p>
            <a:r>
              <a:rPr lang="en-US" sz="2400" dirty="0"/>
              <a:t>Physical visit of the </a:t>
            </a:r>
            <a:r>
              <a:rPr lang="cs-CZ" sz="2400" dirty="0"/>
              <a:t>I</a:t>
            </a:r>
            <a:r>
              <a:rPr lang="en-US" sz="2400" dirty="0"/>
              <a:t>EP </a:t>
            </a:r>
            <a:r>
              <a:rPr lang="cs-CZ" sz="2400" dirty="0" err="1"/>
              <a:t>at</a:t>
            </a:r>
            <a:r>
              <a:rPr lang="en-US" sz="2400" dirty="0"/>
              <a:t> the evaluated HEI </a:t>
            </a:r>
            <a:r>
              <a:rPr lang="en-US" sz="2400" dirty="0" err="1"/>
              <a:t>organi</a:t>
            </a:r>
            <a:r>
              <a:rPr lang="cs-CZ" sz="2400" dirty="0"/>
              <a:t>z</a:t>
            </a:r>
            <a:r>
              <a:rPr lang="en-US" sz="2400" dirty="0"/>
              <a:t>ed by the HEI </a:t>
            </a:r>
            <a:endParaRPr lang="cs-CZ" sz="2400" dirty="0"/>
          </a:p>
          <a:p>
            <a:r>
              <a:rPr lang="en-US" sz="2400" dirty="0"/>
              <a:t>The purpose is to visit the HEI </a:t>
            </a:r>
            <a:r>
              <a:rPr lang="cs-CZ" sz="2400" dirty="0"/>
              <a:t>and</a:t>
            </a:r>
            <a:r>
              <a:rPr lang="en-US" sz="2400" dirty="0"/>
              <a:t> </a:t>
            </a:r>
            <a:r>
              <a:rPr lang="cs-CZ" sz="2400" dirty="0" err="1"/>
              <a:t>its</a:t>
            </a:r>
            <a:r>
              <a:rPr lang="en-US" sz="2400" dirty="0"/>
              <a:t> </a:t>
            </a:r>
            <a:r>
              <a:rPr lang="cs-CZ" sz="2400" dirty="0" err="1"/>
              <a:t>constituent</a:t>
            </a:r>
            <a:r>
              <a:rPr lang="cs-CZ" sz="2400" dirty="0"/>
              <a:t> </a:t>
            </a:r>
            <a:r>
              <a:rPr lang="cs-CZ" sz="2400" dirty="0" err="1"/>
              <a:t>parts</a:t>
            </a:r>
            <a:r>
              <a:rPr lang="cs-CZ" sz="2400" dirty="0"/>
              <a:t> (</a:t>
            </a:r>
            <a:r>
              <a:rPr lang="cs-CZ" sz="2400" dirty="0" err="1"/>
              <a:t>evaluated</a:t>
            </a:r>
            <a:r>
              <a:rPr lang="cs-CZ" sz="2400" dirty="0"/>
              <a:t> </a:t>
            </a:r>
            <a:r>
              <a:rPr lang="cs-CZ" sz="2400" dirty="0" err="1"/>
              <a:t>units</a:t>
            </a:r>
            <a:r>
              <a:rPr lang="cs-CZ" sz="2400" dirty="0"/>
              <a:t>)</a:t>
            </a:r>
            <a:r>
              <a:rPr lang="en-US" sz="2400" dirty="0"/>
              <a:t>, to discuss with representatives of the HEI management, scientific and academic staff, or with students participating in research activities</a:t>
            </a:r>
            <a:endParaRPr lang="cs-CZ" sz="2400" dirty="0"/>
          </a:p>
          <a:p>
            <a:r>
              <a:rPr lang="cs-CZ" sz="2400" dirty="0" err="1"/>
              <a:t>The</a:t>
            </a:r>
            <a:r>
              <a:rPr lang="cs-CZ" sz="2400" dirty="0"/>
              <a:t> m</a:t>
            </a:r>
            <a:r>
              <a:rPr lang="en-US" sz="2400" dirty="0"/>
              <a:t>in</a:t>
            </a:r>
            <a:r>
              <a:rPr lang="cs-CZ" sz="2400" dirty="0"/>
              <a:t>.</a:t>
            </a:r>
            <a:r>
              <a:rPr lang="en-US" sz="2400" dirty="0"/>
              <a:t> length of </a:t>
            </a:r>
            <a:r>
              <a:rPr lang="cs-CZ" sz="2400" dirty="0" err="1"/>
              <a:t>the</a:t>
            </a:r>
            <a:r>
              <a:rPr lang="cs-CZ" sz="2400" dirty="0"/>
              <a:t> </a:t>
            </a:r>
            <a:r>
              <a:rPr lang="en-US" sz="2400" dirty="0"/>
              <a:t>on-site visit is one calendar day, max. length no more than </a:t>
            </a:r>
            <a:r>
              <a:rPr lang="cs-CZ" sz="2400" dirty="0" err="1"/>
              <a:t>five</a:t>
            </a:r>
            <a:r>
              <a:rPr lang="en-US" sz="2400" dirty="0"/>
              <a:t> calendar days</a:t>
            </a:r>
            <a:r>
              <a:rPr lang="cs-CZ" sz="2400" dirty="0"/>
              <a:t> (5/25–8/25), </a:t>
            </a:r>
            <a:r>
              <a:rPr lang="cs-CZ" sz="2400" dirty="0" err="1"/>
              <a:t>the</a:t>
            </a:r>
            <a:r>
              <a:rPr lang="cs-CZ" sz="2400" dirty="0"/>
              <a:t> </a:t>
            </a:r>
            <a:r>
              <a:rPr lang="cs-CZ" sz="2400" dirty="0" err="1"/>
              <a:t>date</a:t>
            </a:r>
            <a:r>
              <a:rPr lang="cs-CZ" sz="2400" dirty="0"/>
              <a:t> </a:t>
            </a:r>
            <a:r>
              <a:rPr lang="cs-CZ" sz="2400" dirty="0" err="1"/>
              <a:t>is</a:t>
            </a:r>
            <a:r>
              <a:rPr lang="cs-CZ" sz="2400" dirty="0"/>
              <a:t> </a:t>
            </a:r>
            <a:r>
              <a:rPr lang="cs-CZ" sz="2400" dirty="0" err="1"/>
              <a:t>pre-arranged</a:t>
            </a:r>
            <a:r>
              <a:rPr lang="cs-CZ" sz="2400" dirty="0"/>
              <a:t> </a:t>
            </a:r>
            <a:r>
              <a:rPr lang="cs-CZ" sz="2400" dirty="0" err="1"/>
              <a:t>with</a:t>
            </a:r>
            <a:r>
              <a:rPr lang="cs-CZ" sz="2400" dirty="0"/>
              <a:t> </a:t>
            </a:r>
            <a:r>
              <a:rPr lang="cs-CZ" sz="2400" dirty="0" err="1"/>
              <a:t>the</a:t>
            </a:r>
            <a:r>
              <a:rPr lang="cs-CZ" sz="2400" dirty="0"/>
              <a:t> HEI and MEYS</a:t>
            </a:r>
          </a:p>
          <a:p>
            <a:r>
              <a:rPr lang="en-US" sz="2400" dirty="0"/>
              <a:t>The on-site visit program is arranged </a:t>
            </a:r>
            <a:r>
              <a:rPr lang="cs-CZ" sz="2400" dirty="0"/>
              <a:t>in </a:t>
            </a:r>
            <a:r>
              <a:rPr lang="cs-CZ" sz="2400" dirty="0" err="1"/>
              <a:t>accordance</a:t>
            </a:r>
            <a:r>
              <a:rPr lang="cs-CZ" sz="2400" dirty="0"/>
              <a:t> </a:t>
            </a:r>
            <a:r>
              <a:rPr lang="cs-CZ" sz="2400" dirty="0" err="1"/>
              <a:t>with</a:t>
            </a:r>
            <a:r>
              <a:rPr lang="en-US" sz="2400" dirty="0"/>
              <a:t> the</a:t>
            </a:r>
            <a:r>
              <a:rPr lang="cs-CZ" sz="2400" dirty="0"/>
              <a:t> </a:t>
            </a:r>
            <a:r>
              <a:rPr lang="cs-CZ" sz="2400" dirty="0" err="1"/>
              <a:t>IEPs</a:t>
            </a:r>
            <a:r>
              <a:rPr lang="en-US" sz="2400" dirty="0"/>
              <a:t> requirements</a:t>
            </a:r>
            <a:endParaRPr lang="cs-CZ" sz="2400" dirty="0"/>
          </a:p>
          <a:p>
            <a:r>
              <a:rPr lang="cs-CZ" sz="2400" dirty="0" err="1"/>
              <a:t>Protocol</a:t>
            </a:r>
            <a:r>
              <a:rPr lang="cs-CZ" sz="2400" dirty="0"/>
              <a:t> </a:t>
            </a:r>
            <a:r>
              <a:rPr lang="en-US" sz="2400" dirty="0"/>
              <a:t>confirming the fulfillment of </a:t>
            </a:r>
            <a:r>
              <a:rPr lang="cs-CZ" sz="2400" dirty="0" err="1"/>
              <a:t>all</a:t>
            </a:r>
            <a:r>
              <a:rPr lang="cs-CZ" sz="2400" dirty="0"/>
              <a:t> </a:t>
            </a:r>
            <a:r>
              <a:rPr lang="en-US" sz="2400" dirty="0"/>
              <a:t>requirements and mandatory parts of the visit</a:t>
            </a:r>
            <a:r>
              <a:rPr lang="cs-CZ" sz="2400" dirty="0"/>
              <a:t> </a:t>
            </a:r>
            <a:r>
              <a:rPr lang="cs-CZ" sz="2400" dirty="0" err="1"/>
              <a:t>will</a:t>
            </a:r>
            <a:r>
              <a:rPr lang="cs-CZ" sz="2400" dirty="0"/>
              <a:t> </a:t>
            </a:r>
            <a:r>
              <a:rPr lang="cs-CZ" sz="2400" dirty="0" err="1"/>
              <a:t>be</a:t>
            </a:r>
            <a:r>
              <a:rPr lang="cs-CZ" sz="2400" dirty="0"/>
              <a:t> </a:t>
            </a:r>
            <a:r>
              <a:rPr lang="cs-CZ" sz="2400" dirty="0" err="1"/>
              <a:t>prepared</a:t>
            </a:r>
            <a:r>
              <a:rPr lang="cs-CZ" sz="2400" dirty="0"/>
              <a:t>.</a:t>
            </a:r>
          </a:p>
          <a:p>
            <a:r>
              <a:rPr lang="cs-CZ" sz="2400" dirty="0" err="1"/>
              <a:t>The</a:t>
            </a:r>
            <a:r>
              <a:rPr lang="cs-CZ" sz="2400" dirty="0"/>
              <a:t> </a:t>
            </a:r>
            <a:r>
              <a:rPr lang="cs-CZ" sz="2400" dirty="0" err="1"/>
              <a:t>findings</a:t>
            </a:r>
            <a:r>
              <a:rPr lang="cs-CZ" sz="2400" dirty="0"/>
              <a:t> </a:t>
            </a:r>
            <a:r>
              <a:rPr lang="cs-CZ" sz="2400" dirty="0" err="1"/>
              <a:t>of</a:t>
            </a:r>
            <a:r>
              <a:rPr lang="cs-CZ" sz="2400" dirty="0"/>
              <a:t> </a:t>
            </a:r>
            <a:r>
              <a:rPr lang="cs-CZ" sz="2400" dirty="0" err="1"/>
              <a:t>the</a:t>
            </a:r>
            <a:r>
              <a:rPr lang="cs-CZ" sz="2400" dirty="0"/>
              <a:t> on-</a:t>
            </a:r>
            <a:r>
              <a:rPr lang="cs-CZ" sz="2400" dirty="0" err="1"/>
              <a:t>site</a:t>
            </a:r>
            <a:r>
              <a:rPr lang="cs-CZ" sz="2400" dirty="0"/>
              <a:t> visit </a:t>
            </a:r>
            <a:r>
              <a:rPr lang="cs-CZ" sz="2400" dirty="0" err="1"/>
              <a:t>will</a:t>
            </a:r>
            <a:r>
              <a:rPr lang="cs-CZ" sz="2400" dirty="0"/>
              <a:t> </a:t>
            </a:r>
            <a:r>
              <a:rPr lang="cs-CZ" sz="2400" dirty="0" err="1"/>
              <a:t>be</a:t>
            </a:r>
            <a:r>
              <a:rPr lang="cs-CZ" sz="2400" dirty="0"/>
              <a:t> </a:t>
            </a:r>
            <a:r>
              <a:rPr lang="cs-CZ" sz="2400" dirty="0" err="1"/>
              <a:t>incorporated</a:t>
            </a:r>
            <a:r>
              <a:rPr lang="cs-CZ" sz="2400" dirty="0"/>
              <a:t> </a:t>
            </a:r>
            <a:r>
              <a:rPr lang="cs-CZ" sz="2400" dirty="0" err="1"/>
              <a:t>into</a:t>
            </a:r>
            <a:r>
              <a:rPr lang="cs-CZ" sz="2400" dirty="0"/>
              <a:t> </a:t>
            </a:r>
            <a:r>
              <a:rPr lang="cs-CZ" sz="2400" dirty="0" err="1"/>
              <a:t>the</a:t>
            </a:r>
            <a:r>
              <a:rPr lang="cs-CZ" sz="2400" dirty="0"/>
              <a:t> ER</a:t>
            </a:r>
          </a:p>
          <a:p>
            <a:r>
              <a:rPr lang="en-US" sz="2400" b="1" dirty="0"/>
              <a:t>In the case of </a:t>
            </a:r>
            <a:r>
              <a:rPr lang="en-US" sz="2400" b="1" dirty="0" err="1"/>
              <a:t>unfav</a:t>
            </a:r>
            <a:r>
              <a:rPr lang="cs-CZ" sz="2400" b="1" dirty="0"/>
              <a:t>o</a:t>
            </a:r>
            <a:r>
              <a:rPr lang="en-US" sz="2400" b="1" dirty="0" err="1"/>
              <a:t>rable</a:t>
            </a:r>
            <a:r>
              <a:rPr lang="en-US" sz="2400" b="1" dirty="0"/>
              <a:t> circumstances that do not allow the on-site visit MEP to be carried out in person, it is possible to carry it out using appropriate distance forms, i.e. videoconferencing or multimedia presentations of workplaces, etc.</a:t>
            </a:r>
            <a:endParaRPr lang="cs-CZ" sz="2400" b="1" dirty="0"/>
          </a:p>
        </p:txBody>
      </p:sp>
      <p:sp>
        <p:nvSpPr>
          <p:cNvPr id="4" name="Zástupný symbol pro číslo snímku 3">
            <a:extLst>
              <a:ext uri="{FF2B5EF4-FFF2-40B4-BE49-F238E27FC236}">
                <a16:creationId xmlns:a16="http://schemas.microsoft.com/office/drawing/2014/main" id="{124CB2E9-7580-0E77-C46F-764DF4C4F428}"/>
              </a:ext>
            </a:extLst>
          </p:cNvPr>
          <p:cNvSpPr>
            <a:spLocks noGrp="1"/>
          </p:cNvSpPr>
          <p:nvPr>
            <p:ph type="sldNum" sz="quarter" idx="12"/>
          </p:nvPr>
        </p:nvSpPr>
        <p:spPr/>
        <p:txBody>
          <a:bodyPr/>
          <a:lstStyle/>
          <a:p>
            <a:fld id="{5EB70F08-41D3-4C49-9139-1BF5B9A15634}" type="slidenum">
              <a:rPr lang="cs-CZ" smtClean="0"/>
              <a:t>12</a:t>
            </a:fld>
            <a:endParaRPr lang="cs-CZ"/>
          </a:p>
        </p:txBody>
      </p:sp>
      <p:graphicFrame>
        <p:nvGraphicFramePr>
          <p:cNvPr id="5" name="Objekt 4">
            <a:extLst>
              <a:ext uri="{FF2B5EF4-FFF2-40B4-BE49-F238E27FC236}">
                <a16:creationId xmlns:a16="http://schemas.microsoft.com/office/drawing/2014/main" id="{D2086E63-5CBE-D210-2D18-25BFD7CA2638}"/>
              </a:ext>
            </a:extLst>
          </p:cNvPr>
          <p:cNvGraphicFramePr>
            <a:graphicFrameLocks noChangeAspect="1"/>
          </p:cNvGraphicFramePr>
          <p:nvPr>
            <p:extLst>
              <p:ext uri="{D42A27DB-BD31-4B8C-83A1-F6EECF244321}">
                <p14:modId xmlns:p14="http://schemas.microsoft.com/office/powerpoint/2010/main" val="3309388763"/>
              </p:ext>
            </p:extLst>
          </p:nvPr>
        </p:nvGraphicFramePr>
        <p:xfrm>
          <a:off x="10465904" y="2917895"/>
          <a:ext cx="1527175" cy="1338262"/>
        </p:xfrm>
        <a:graphic>
          <a:graphicData uri="http://schemas.openxmlformats.org/presentationml/2006/ole">
            <mc:AlternateContent xmlns:mc="http://schemas.openxmlformats.org/markup-compatibility/2006">
              <mc:Choice xmlns:v="urn:schemas-microsoft-com:vml" Requires="v">
                <p:oleObj name="Acrobat Document" showAsIcon="1" r:id="rId3" imgW="834480" imgH="732240" progId="Acrobat.Document.DC">
                  <p:embed/>
                </p:oleObj>
              </mc:Choice>
              <mc:Fallback>
                <p:oleObj name="Acrobat Document" showAsIcon="1" r:id="rId3" imgW="834480" imgH="732240" progId="Acrobat.Document.DC">
                  <p:embed/>
                  <p:pic>
                    <p:nvPicPr>
                      <p:cNvPr id="0" name=""/>
                      <p:cNvPicPr/>
                      <p:nvPr/>
                    </p:nvPicPr>
                    <p:blipFill>
                      <a:blip r:embed="rId4"/>
                      <a:stretch>
                        <a:fillRect/>
                      </a:stretch>
                    </p:blipFill>
                    <p:spPr>
                      <a:xfrm>
                        <a:off x="10465904" y="2917895"/>
                        <a:ext cx="1527175" cy="1338262"/>
                      </a:xfrm>
                      <a:prstGeom prst="rect">
                        <a:avLst/>
                      </a:prstGeom>
                    </p:spPr>
                  </p:pic>
                </p:oleObj>
              </mc:Fallback>
            </mc:AlternateContent>
          </a:graphicData>
        </a:graphic>
      </p:graphicFrame>
    </p:spTree>
    <p:extLst>
      <p:ext uri="{BB962C8B-B14F-4D97-AF65-F5344CB8AC3E}">
        <p14:creationId xmlns:p14="http://schemas.microsoft.com/office/powerpoint/2010/main" val="129780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00E06-26AC-FC9C-3794-3F8AF9F0E18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7DFBC5-C772-56AD-3A6F-8ADFD93EBFA7}"/>
              </a:ext>
            </a:extLst>
          </p:cNvPr>
          <p:cNvSpPr>
            <a:spLocks noGrp="1"/>
          </p:cNvSpPr>
          <p:nvPr>
            <p:ph type="title"/>
          </p:nvPr>
        </p:nvSpPr>
        <p:spPr>
          <a:xfrm>
            <a:off x="676915" y="533390"/>
            <a:ext cx="10838169" cy="622138"/>
          </a:xfrm>
        </p:spPr>
        <p:txBody>
          <a:bodyPr/>
          <a:lstStyle/>
          <a:p>
            <a:r>
              <a:rPr lang="cs-CZ" b="1" dirty="0" err="1"/>
              <a:t>The</a:t>
            </a:r>
            <a:r>
              <a:rPr lang="cs-CZ" b="1" dirty="0"/>
              <a:t> </a:t>
            </a:r>
            <a:r>
              <a:rPr lang="cs-CZ" b="1" dirty="0" err="1"/>
              <a:t>Evaluation</a:t>
            </a:r>
            <a:r>
              <a:rPr lang="cs-CZ" b="1" dirty="0"/>
              <a:t> Report (ER)</a:t>
            </a:r>
          </a:p>
        </p:txBody>
      </p:sp>
      <p:sp>
        <p:nvSpPr>
          <p:cNvPr id="3" name="Zástupný obsah 2">
            <a:extLst>
              <a:ext uri="{FF2B5EF4-FFF2-40B4-BE49-F238E27FC236}">
                <a16:creationId xmlns:a16="http://schemas.microsoft.com/office/drawing/2014/main" id="{0B60537E-A543-2586-4611-1C3BED9FE9C5}"/>
              </a:ext>
            </a:extLst>
          </p:cNvPr>
          <p:cNvSpPr>
            <a:spLocks noGrp="1"/>
          </p:cNvSpPr>
          <p:nvPr>
            <p:ph idx="1"/>
          </p:nvPr>
        </p:nvSpPr>
        <p:spPr>
          <a:xfrm>
            <a:off x="729599" y="1129004"/>
            <a:ext cx="10515600" cy="5195606"/>
          </a:xfrm>
        </p:spPr>
        <p:txBody>
          <a:bodyPr>
            <a:normAutofit fontScale="92500" lnSpcReduction="20000"/>
          </a:bodyPr>
          <a:lstStyle/>
          <a:p>
            <a:pPr>
              <a:spcAft>
                <a:spcPts val="600"/>
              </a:spcAft>
            </a:pPr>
            <a:r>
              <a:rPr lang="cs-CZ" sz="2200" dirty="0"/>
              <a:t>ER </a:t>
            </a:r>
            <a:r>
              <a:rPr lang="cs-CZ" sz="2200" dirty="0" err="1"/>
              <a:t>is</a:t>
            </a:r>
            <a:r>
              <a:rPr lang="cs-CZ" sz="2200" dirty="0"/>
              <a:t> </a:t>
            </a:r>
            <a:r>
              <a:rPr lang="cs-CZ" sz="2200" dirty="0" err="1"/>
              <a:t>the</a:t>
            </a:r>
            <a:r>
              <a:rPr lang="cs-CZ" sz="2200" dirty="0"/>
              <a:t> </a:t>
            </a:r>
            <a:r>
              <a:rPr lang="cs-CZ" sz="2200" dirty="0" err="1"/>
              <a:t>main</a:t>
            </a:r>
            <a:r>
              <a:rPr lang="cs-CZ" sz="2200" dirty="0"/>
              <a:t> </a:t>
            </a:r>
            <a:r>
              <a:rPr lang="cs-CZ" sz="2200" dirty="0" err="1"/>
              <a:t>result</a:t>
            </a:r>
            <a:r>
              <a:rPr lang="cs-CZ" sz="2200" dirty="0"/>
              <a:t> </a:t>
            </a:r>
            <a:r>
              <a:rPr lang="cs-CZ" sz="2200" dirty="0" err="1"/>
              <a:t>of</a:t>
            </a:r>
            <a:r>
              <a:rPr lang="cs-CZ" sz="2200" dirty="0"/>
              <a:t> </a:t>
            </a:r>
            <a:r>
              <a:rPr lang="cs-CZ" sz="2200" dirty="0" err="1"/>
              <a:t>the</a:t>
            </a:r>
            <a:r>
              <a:rPr lang="cs-CZ" sz="2200" dirty="0"/>
              <a:t> </a:t>
            </a:r>
            <a:r>
              <a:rPr lang="cs-CZ" sz="2200" dirty="0" err="1"/>
              <a:t>IEP‘s</a:t>
            </a:r>
            <a:r>
              <a:rPr lang="cs-CZ" sz="2200" dirty="0"/>
              <a:t> </a:t>
            </a:r>
            <a:r>
              <a:rPr lang="cs-CZ" sz="2200" dirty="0" err="1"/>
              <a:t>evaluation</a:t>
            </a:r>
            <a:endParaRPr lang="cs-CZ" sz="2200" dirty="0"/>
          </a:p>
          <a:p>
            <a:pPr>
              <a:spcAft>
                <a:spcPts val="600"/>
              </a:spcAft>
            </a:pPr>
            <a:r>
              <a:rPr lang="cs-CZ" sz="2200" dirty="0"/>
              <a:t>It </a:t>
            </a:r>
            <a:r>
              <a:rPr lang="cs-CZ" sz="2200" dirty="0" err="1"/>
              <a:t>is</a:t>
            </a:r>
            <a:r>
              <a:rPr lang="cs-CZ" sz="2200" dirty="0"/>
              <a:t> </a:t>
            </a:r>
            <a:r>
              <a:rPr lang="cs-CZ" sz="2200" dirty="0" err="1"/>
              <a:t>prepared</a:t>
            </a:r>
            <a:r>
              <a:rPr lang="cs-CZ" sz="2200" dirty="0"/>
              <a:t> by </a:t>
            </a:r>
            <a:r>
              <a:rPr lang="cs-CZ" sz="2200" dirty="0" err="1"/>
              <a:t>IEPs</a:t>
            </a:r>
            <a:r>
              <a:rPr lang="cs-CZ" sz="2200" dirty="0"/>
              <a:t> on a </a:t>
            </a:r>
            <a:r>
              <a:rPr lang="cs-CZ" sz="2200" dirty="0" err="1"/>
              <a:t>ongoing</a:t>
            </a:r>
            <a:r>
              <a:rPr lang="cs-CZ" sz="2200" dirty="0"/>
              <a:t> </a:t>
            </a:r>
            <a:r>
              <a:rPr lang="cs-CZ" sz="2200" dirty="0" err="1"/>
              <a:t>basis</a:t>
            </a:r>
            <a:endParaRPr lang="cs-CZ" sz="2200" dirty="0"/>
          </a:p>
          <a:p>
            <a:pPr>
              <a:spcAft>
                <a:spcPts val="600"/>
              </a:spcAft>
            </a:pPr>
            <a:r>
              <a:rPr lang="cs-CZ" sz="2200" dirty="0" err="1"/>
              <a:t>The</a:t>
            </a:r>
            <a:r>
              <a:rPr lang="cs-CZ" sz="2200" dirty="0"/>
              <a:t> </a:t>
            </a:r>
            <a:r>
              <a:rPr lang="cs-CZ" sz="2200" dirty="0" err="1"/>
              <a:t>structure</a:t>
            </a:r>
            <a:r>
              <a:rPr lang="cs-CZ" sz="2200" dirty="0"/>
              <a:t> </a:t>
            </a:r>
            <a:r>
              <a:rPr lang="cs-CZ" sz="2200" dirty="0" err="1"/>
              <a:t>is</a:t>
            </a:r>
            <a:r>
              <a:rPr lang="cs-CZ" sz="2200" dirty="0"/>
              <a:t> as </a:t>
            </a:r>
            <a:r>
              <a:rPr lang="cs-CZ" sz="2200" dirty="0" err="1"/>
              <a:t>follows</a:t>
            </a:r>
            <a:r>
              <a:rPr lang="cs-CZ" sz="2200" dirty="0"/>
              <a:t>:</a:t>
            </a:r>
          </a:p>
          <a:p>
            <a:pPr>
              <a:spcAft>
                <a:spcPts val="600"/>
              </a:spcAft>
            </a:pPr>
            <a:r>
              <a:rPr lang="cs-CZ" sz="2200" b="1" dirty="0" err="1">
                <a:solidFill>
                  <a:srgbClr val="428D96"/>
                </a:solidFill>
              </a:rPr>
              <a:t>Title</a:t>
            </a:r>
            <a:r>
              <a:rPr lang="cs-CZ" sz="2200" b="1" dirty="0">
                <a:solidFill>
                  <a:srgbClr val="428D96"/>
                </a:solidFill>
              </a:rPr>
              <a:t> </a:t>
            </a:r>
            <a:r>
              <a:rPr lang="cs-CZ" sz="2200" b="1" dirty="0" err="1">
                <a:solidFill>
                  <a:srgbClr val="428D96"/>
                </a:solidFill>
              </a:rPr>
              <a:t>Page</a:t>
            </a:r>
            <a:endParaRPr lang="cs-CZ" sz="2200" b="1" dirty="0">
              <a:solidFill>
                <a:srgbClr val="428D96"/>
              </a:solidFill>
            </a:endParaRPr>
          </a:p>
          <a:p>
            <a:pPr lvl="2">
              <a:spcAft>
                <a:spcPts val="600"/>
              </a:spcAft>
            </a:pPr>
            <a:r>
              <a:rPr lang="cs-CZ" sz="2200" dirty="0"/>
              <a:t>HEI and IEP </a:t>
            </a:r>
            <a:r>
              <a:rPr lang="cs-CZ" sz="2200" dirty="0" err="1"/>
              <a:t>identification</a:t>
            </a:r>
            <a:endParaRPr lang="cs-CZ" sz="2200" dirty="0"/>
          </a:p>
          <a:p>
            <a:pPr>
              <a:spcAft>
                <a:spcPts val="600"/>
              </a:spcAft>
            </a:pPr>
            <a:r>
              <a:rPr lang="cs-CZ" sz="2200" b="1" dirty="0" err="1">
                <a:solidFill>
                  <a:srgbClr val="428D96"/>
                </a:solidFill>
              </a:rPr>
              <a:t>Evaluation</a:t>
            </a:r>
            <a:r>
              <a:rPr lang="cs-CZ" sz="2200" b="1" dirty="0">
                <a:solidFill>
                  <a:srgbClr val="428D96"/>
                </a:solidFill>
              </a:rPr>
              <a:t> Report in Module 3</a:t>
            </a:r>
          </a:p>
          <a:p>
            <a:pPr lvl="2">
              <a:spcAft>
                <a:spcPts val="600"/>
              </a:spcAft>
            </a:pPr>
            <a:r>
              <a:rPr lang="cs-CZ" sz="2200" dirty="0" err="1"/>
              <a:t>Evaluation</a:t>
            </a:r>
            <a:r>
              <a:rPr lang="cs-CZ" sz="2200" dirty="0"/>
              <a:t> </a:t>
            </a:r>
            <a:r>
              <a:rPr lang="cs-CZ" sz="2200" dirty="0" err="1"/>
              <a:t>of</a:t>
            </a:r>
            <a:r>
              <a:rPr lang="cs-CZ" sz="2200" dirty="0"/>
              <a:t> </a:t>
            </a:r>
            <a:r>
              <a:rPr lang="cs-CZ" sz="2200" dirty="0" err="1"/>
              <a:t>all</a:t>
            </a:r>
            <a:r>
              <a:rPr lang="cs-CZ" sz="2200" dirty="0"/>
              <a:t> </a:t>
            </a:r>
            <a:r>
              <a:rPr lang="cs-CZ" sz="2200" dirty="0" err="1"/>
              <a:t>units</a:t>
            </a:r>
            <a:r>
              <a:rPr lang="cs-CZ" sz="2200" dirty="0"/>
              <a:t> in Module 3</a:t>
            </a:r>
          </a:p>
          <a:p>
            <a:pPr lvl="2">
              <a:spcAft>
                <a:spcPts val="600"/>
              </a:spcAft>
            </a:pPr>
            <a:r>
              <a:rPr lang="cs-CZ" sz="2200" dirty="0"/>
              <a:t>S</a:t>
            </a:r>
            <a:r>
              <a:rPr lang="en-US" sz="2200" dirty="0" err="1"/>
              <a:t>imple</a:t>
            </a:r>
            <a:r>
              <a:rPr lang="en-US" sz="2200" dirty="0"/>
              <a:t> average of the rating awarded in each indicator</a:t>
            </a:r>
            <a:endParaRPr lang="cs-CZ" sz="2200" dirty="0"/>
          </a:p>
          <a:p>
            <a:pPr>
              <a:spcAft>
                <a:spcPts val="600"/>
              </a:spcAft>
            </a:pPr>
            <a:r>
              <a:rPr lang="cs-CZ" sz="2200" b="1" dirty="0" err="1">
                <a:solidFill>
                  <a:srgbClr val="428D96"/>
                </a:solidFill>
              </a:rPr>
              <a:t>Summary</a:t>
            </a:r>
            <a:r>
              <a:rPr lang="cs-CZ" sz="2200" b="1" dirty="0">
                <a:solidFill>
                  <a:srgbClr val="428D96"/>
                </a:solidFill>
              </a:rPr>
              <a:t> rating in Module 3</a:t>
            </a:r>
          </a:p>
          <a:p>
            <a:pPr lvl="2">
              <a:spcAft>
                <a:spcPts val="600"/>
              </a:spcAft>
            </a:pPr>
            <a:r>
              <a:rPr lang="cs-CZ" sz="2200" dirty="0"/>
              <a:t>W</a:t>
            </a:r>
            <a:r>
              <a:rPr lang="en-US" sz="2200" dirty="0" err="1"/>
              <a:t>eighted</a:t>
            </a:r>
            <a:r>
              <a:rPr lang="en-US" sz="2200" dirty="0"/>
              <a:t> average of the grades awarded to evaluated units of  HEIs</a:t>
            </a:r>
            <a:endParaRPr lang="cs-CZ" sz="2200" dirty="0"/>
          </a:p>
          <a:p>
            <a:pPr>
              <a:spcAft>
                <a:spcPts val="600"/>
              </a:spcAft>
            </a:pPr>
            <a:r>
              <a:rPr lang="cs-CZ" sz="2200" b="1" dirty="0" err="1">
                <a:solidFill>
                  <a:srgbClr val="428D96"/>
                </a:solidFill>
              </a:rPr>
              <a:t>Evaluation</a:t>
            </a:r>
            <a:r>
              <a:rPr lang="cs-CZ" sz="2200" b="1" dirty="0">
                <a:solidFill>
                  <a:srgbClr val="428D96"/>
                </a:solidFill>
              </a:rPr>
              <a:t> Report in Module 4 &amp; 5</a:t>
            </a:r>
          </a:p>
          <a:p>
            <a:pPr lvl="2">
              <a:spcAft>
                <a:spcPts val="600"/>
              </a:spcAft>
            </a:pPr>
            <a:r>
              <a:rPr lang="cs-CZ" sz="2200" dirty="0" err="1"/>
              <a:t>Evaluation</a:t>
            </a:r>
            <a:r>
              <a:rPr lang="cs-CZ" sz="2200" dirty="0"/>
              <a:t> </a:t>
            </a:r>
            <a:r>
              <a:rPr lang="cs-CZ" sz="2200" dirty="0" err="1"/>
              <a:t>of</a:t>
            </a:r>
            <a:r>
              <a:rPr lang="cs-CZ" sz="2200" dirty="0"/>
              <a:t> HEI in Module 4 &amp; 5</a:t>
            </a:r>
          </a:p>
          <a:p>
            <a:pPr lvl="2">
              <a:spcAft>
                <a:spcPts val="600"/>
              </a:spcAft>
            </a:pPr>
            <a:r>
              <a:rPr lang="cs-CZ" sz="2200" dirty="0"/>
              <a:t>S</a:t>
            </a:r>
            <a:r>
              <a:rPr lang="en-US" sz="2200" dirty="0" err="1"/>
              <a:t>imple</a:t>
            </a:r>
            <a:r>
              <a:rPr lang="en-US" sz="2200" dirty="0"/>
              <a:t> average of the rating awarded in each indicator</a:t>
            </a:r>
            <a:endParaRPr lang="cs-CZ" sz="2200" dirty="0"/>
          </a:p>
          <a:p>
            <a:pPr>
              <a:spcAft>
                <a:spcPts val="600"/>
              </a:spcAft>
            </a:pPr>
            <a:r>
              <a:rPr lang="cs-CZ" sz="2200" b="1" dirty="0" err="1">
                <a:solidFill>
                  <a:srgbClr val="428D96"/>
                </a:solidFill>
              </a:rPr>
              <a:t>Overall</a:t>
            </a:r>
            <a:r>
              <a:rPr lang="cs-CZ" sz="2200" b="1" dirty="0">
                <a:solidFill>
                  <a:srgbClr val="428D96"/>
                </a:solidFill>
              </a:rPr>
              <a:t> </a:t>
            </a:r>
            <a:r>
              <a:rPr lang="cs-CZ" sz="2200" b="1" dirty="0" err="1">
                <a:solidFill>
                  <a:srgbClr val="428D96"/>
                </a:solidFill>
              </a:rPr>
              <a:t>Evaluation</a:t>
            </a:r>
            <a:endParaRPr lang="cs-CZ" sz="2200" b="1" dirty="0">
              <a:solidFill>
                <a:srgbClr val="428D96"/>
              </a:solidFill>
            </a:endParaRPr>
          </a:p>
          <a:p>
            <a:pPr lvl="2">
              <a:spcAft>
                <a:spcPts val="600"/>
              </a:spcAft>
            </a:pPr>
            <a:r>
              <a:rPr lang="cs-CZ" sz="2200" dirty="0"/>
              <a:t>W</a:t>
            </a:r>
            <a:r>
              <a:rPr lang="en-US" sz="2200" dirty="0" err="1"/>
              <a:t>eighted</a:t>
            </a:r>
            <a:r>
              <a:rPr lang="en-US" sz="2200" dirty="0"/>
              <a:t> average of the grades awarded</a:t>
            </a:r>
            <a:r>
              <a:rPr lang="cs-CZ" sz="2200" dirty="0"/>
              <a:t> in </a:t>
            </a:r>
            <a:r>
              <a:rPr lang="cs-CZ" sz="2200" dirty="0" err="1"/>
              <a:t>Modules</a:t>
            </a:r>
            <a:r>
              <a:rPr lang="cs-CZ" sz="2200" dirty="0"/>
              <a:t> 1-5</a:t>
            </a:r>
          </a:p>
          <a:p>
            <a:endParaRPr lang="cs-CZ" dirty="0"/>
          </a:p>
        </p:txBody>
      </p:sp>
      <p:sp>
        <p:nvSpPr>
          <p:cNvPr id="4" name="Zástupný symbol pro číslo snímku 3">
            <a:extLst>
              <a:ext uri="{FF2B5EF4-FFF2-40B4-BE49-F238E27FC236}">
                <a16:creationId xmlns:a16="http://schemas.microsoft.com/office/drawing/2014/main" id="{FA2B31B4-63D1-73C7-A77F-D615AB9B6CB5}"/>
              </a:ext>
            </a:extLst>
          </p:cNvPr>
          <p:cNvSpPr>
            <a:spLocks noGrp="1"/>
          </p:cNvSpPr>
          <p:nvPr>
            <p:ph type="sldNum" sz="quarter" idx="12"/>
          </p:nvPr>
        </p:nvSpPr>
        <p:spPr/>
        <p:txBody>
          <a:bodyPr/>
          <a:lstStyle/>
          <a:p>
            <a:fld id="{5EB70F08-41D3-4C49-9139-1BF5B9A15634}" type="slidenum">
              <a:rPr lang="cs-CZ" smtClean="0"/>
              <a:t>13</a:t>
            </a:fld>
            <a:endParaRPr lang="cs-CZ"/>
          </a:p>
        </p:txBody>
      </p:sp>
      <p:graphicFrame>
        <p:nvGraphicFramePr>
          <p:cNvPr id="5" name="Objekt 4">
            <a:extLst>
              <a:ext uri="{FF2B5EF4-FFF2-40B4-BE49-F238E27FC236}">
                <a16:creationId xmlns:a16="http://schemas.microsoft.com/office/drawing/2014/main" id="{3DB05440-A1D6-45D3-2483-9968ACD5940E}"/>
              </a:ext>
            </a:extLst>
          </p:cNvPr>
          <p:cNvGraphicFramePr>
            <a:graphicFrameLocks noChangeAspect="1"/>
          </p:cNvGraphicFramePr>
          <p:nvPr>
            <p:extLst>
              <p:ext uri="{D42A27DB-BD31-4B8C-83A1-F6EECF244321}">
                <p14:modId xmlns:p14="http://schemas.microsoft.com/office/powerpoint/2010/main" val="2072170414"/>
              </p:ext>
            </p:extLst>
          </p:nvPr>
        </p:nvGraphicFramePr>
        <p:xfrm>
          <a:off x="10259966" y="963396"/>
          <a:ext cx="1402901" cy="1237281"/>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8">
                  <p:embed/>
                </p:oleObj>
              </mc:Choice>
              <mc:Fallback>
                <p:oleObj name="Document" showAsIcon="1" r:id="rId3" imgW="914597" imgH="806311" progId="Word.Document.8">
                  <p:embed/>
                  <p:pic>
                    <p:nvPicPr>
                      <p:cNvPr id="5" name="Objekt 4">
                        <a:extLst>
                          <a:ext uri="{FF2B5EF4-FFF2-40B4-BE49-F238E27FC236}">
                            <a16:creationId xmlns:a16="http://schemas.microsoft.com/office/drawing/2014/main" id="{E0525939-9D13-D524-01C1-8C3063A98121}"/>
                          </a:ext>
                        </a:extLst>
                      </p:cNvPr>
                      <p:cNvPicPr/>
                      <p:nvPr/>
                    </p:nvPicPr>
                    <p:blipFill>
                      <a:blip r:embed="rId4"/>
                      <a:stretch>
                        <a:fillRect/>
                      </a:stretch>
                    </p:blipFill>
                    <p:spPr>
                      <a:xfrm>
                        <a:off x="10259966" y="963396"/>
                        <a:ext cx="1402901" cy="1237281"/>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5060F7ED-D96E-6388-67A6-7142C240E5F1}"/>
              </a:ext>
            </a:extLst>
          </p:cNvPr>
          <p:cNvGraphicFramePr>
            <a:graphicFrameLocks noChangeAspect="1"/>
          </p:cNvGraphicFramePr>
          <p:nvPr>
            <p:extLst>
              <p:ext uri="{D42A27DB-BD31-4B8C-83A1-F6EECF244321}">
                <p14:modId xmlns:p14="http://schemas.microsoft.com/office/powerpoint/2010/main" val="852855425"/>
              </p:ext>
            </p:extLst>
          </p:nvPr>
        </p:nvGraphicFramePr>
        <p:xfrm>
          <a:off x="10291665" y="1992243"/>
          <a:ext cx="1276104" cy="1125453"/>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12">
                  <p:embed/>
                </p:oleObj>
              </mc:Choice>
              <mc:Fallback>
                <p:oleObj name="Document" showAsIcon="1" r:id="rId5" imgW="914597" imgH="806311" progId="Word.Document.12">
                  <p:embed/>
                  <p:pic>
                    <p:nvPicPr>
                      <p:cNvPr id="6" name="Objekt 5">
                        <a:extLst>
                          <a:ext uri="{FF2B5EF4-FFF2-40B4-BE49-F238E27FC236}">
                            <a16:creationId xmlns:a16="http://schemas.microsoft.com/office/drawing/2014/main" id="{1DDB6132-9626-B629-D045-E2CE577BE94B}"/>
                          </a:ext>
                        </a:extLst>
                      </p:cNvPr>
                      <p:cNvPicPr/>
                      <p:nvPr/>
                    </p:nvPicPr>
                    <p:blipFill>
                      <a:blip r:embed="rId6"/>
                      <a:stretch>
                        <a:fillRect/>
                      </a:stretch>
                    </p:blipFill>
                    <p:spPr>
                      <a:xfrm>
                        <a:off x="10291665" y="1992243"/>
                        <a:ext cx="1276104" cy="1125453"/>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6ECD1FC3-91A0-770C-7CDD-843FF0FE88BF}"/>
              </a:ext>
            </a:extLst>
          </p:cNvPr>
          <p:cNvGraphicFramePr>
            <a:graphicFrameLocks noChangeAspect="1"/>
          </p:cNvGraphicFramePr>
          <p:nvPr>
            <p:extLst>
              <p:ext uri="{D42A27DB-BD31-4B8C-83A1-F6EECF244321}">
                <p14:modId xmlns:p14="http://schemas.microsoft.com/office/powerpoint/2010/main" val="2973661479"/>
              </p:ext>
            </p:extLst>
          </p:nvPr>
        </p:nvGraphicFramePr>
        <p:xfrm>
          <a:off x="10369755" y="2902626"/>
          <a:ext cx="1212706" cy="1069539"/>
        </p:xfrm>
        <a:graphic>
          <a:graphicData uri="http://schemas.openxmlformats.org/presentationml/2006/ole">
            <mc:AlternateContent xmlns:mc="http://schemas.openxmlformats.org/markup-compatibility/2006">
              <mc:Choice xmlns:v="urn:schemas-microsoft-com:vml" Requires="v">
                <p:oleObj name="Document" showAsIcon="1" r:id="rId7" imgW="914597" imgH="806311" progId="Word.Document.12">
                  <p:embed/>
                </p:oleObj>
              </mc:Choice>
              <mc:Fallback>
                <p:oleObj name="Document" showAsIcon="1" r:id="rId7" imgW="914597" imgH="806311" progId="Word.Document.12">
                  <p:embed/>
                  <p:pic>
                    <p:nvPicPr>
                      <p:cNvPr id="7" name="Objekt 6">
                        <a:extLst>
                          <a:ext uri="{FF2B5EF4-FFF2-40B4-BE49-F238E27FC236}">
                            <a16:creationId xmlns:a16="http://schemas.microsoft.com/office/drawing/2014/main" id="{4FB42CDA-F512-3A84-FEC6-02A29E6B9547}"/>
                          </a:ext>
                        </a:extLst>
                      </p:cNvPr>
                      <p:cNvPicPr/>
                      <p:nvPr/>
                    </p:nvPicPr>
                    <p:blipFill>
                      <a:blip r:embed="rId8"/>
                      <a:stretch>
                        <a:fillRect/>
                      </a:stretch>
                    </p:blipFill>
                    <p:spPr>
                      <a:xfrm>
                        <a:off x="10369755" y="2902626"/>
                        <a:ext cx="1212706" cy="1069539"/>
                      </a:xfrm>
                      <a:prstGeom prst="rect">
                        <a:avLst/>
                      </a:prstGeom>
                    </p:spPr>
                  </p:pic>
                </p:oleObj>
              </mc:Fallback>
            </mc:AlternateContent>
          </a:graphicData>
        </a:graphic>
      </p:graphicFrame>
      <p:graphicFrame>
        <p:nvGraphicFramePr>
          <p:cNvPr id="8" name="Objekt 7">
            <a:extLst>
              <a:ext uri="{FF2B5EF4-FFF2-40B4-BE49-F238E27FC236}">
                <a16:creationId xmlns:a16="http://schemas.microsoft.com/office/drawing/2014/main" id="{3D0810A6-0DE5-70C5-C080-F647B5CAFF71}"/>
              </a:ext>
            </a:extLst>
          </p:cNvPr>
          <p:cNvGraphicFramePr>
            <a:graphicFrameLocks noChangeAspect="1"/>
          </p:cNvGraphicFramePr>
          <p:nvPr>
            <p:extLst>
              <p:ext uri="{D42A27DB-BD31-4B8C-83A1-F6EECF244321}">
                <p14:modId xmlns:p14="http://schemas.microsoft.com/office/powerpoint/2010/main" val="3157482749"/>
              </p:ext>
            </p:extLst>
          </p:nvPr>
        </p:nvGraphicFramePr>
        <p:xfrm>
          <a:off x="10439400" y="4098925"/>
          <a:ext cx="1108075" cy="971550"/>
        </p:xfrm>
        <a:graphic>
          <a:graphicData uri="http://schemas.openxmlformats.org/presentationml/2006/ole">
            <mc:AlternateContent xmlns:mc="http://schemas.openxmlformats.org/markup-compatibility/2006">
              <mc:Choice xmlns:v="urn:schemas-microsoft-com:vml" Requires="v">
                <p:oleObj name="Document" showAsIcon="1" r:id="rId9" imgW="834480" imgH="732240" progId="Word.Document.12">
                  <p:embed/>
                </p:oleObj>
              </mc:Choice>
              <mc:Fallback>
                <p:oleObj name="Document" showAsIcon="1" r:id="rId9" imgW="834480" imgH="732240" progId="Word.Document.12">
                  <p:embed/>
                  <p:pic>
                    <p:nvPicPr>
                      <p:cNvPr id="8" name="Objekt 7">
                        <a:extLst>
                          <a:ext uri="{FF2B5EF4-FFF2-40B4-BE49-F238E27FC236}">
                            <a16:creationId xmlns:a16="http://schemas.microsoft.com/office/drawing/2014/main" id="{2656AB2E-9621-10AB-C729-A63A47B636EF}"/>
                          </a:ext>
                        </a:extLst>
                      </p:cNvPr>
                      <p:cNvPicPr/>
                      <p:nvPr/>
                    </p:nvPicPr>
                    <p:blipFill>
                      <a:blip r:embed="rId10"/>
                      <a:stretch>
                        <a:fillRect/>
                      </a:stretch>
                    </p:blipFill>
                    <p:spPr>
                      <a:xfrm>
                        <a:off x="10439400" y="4098925"/>
                        <a:ext cx="1108075" cy="971550"/>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1BE98700-E19D-C64F-FB70-E8D9B2290574}"/>
              </a:ext>
            </a:extLst>
          </p:cNvPr>
          <p:cNvGraphicFramePr>
            <a:graphicFrameLocks noChangeAspect="1"/>
          </p:cNvGraphicFramePr>
          <p:nvPr>
            <p:extLst>
              <p:ext uri="{D42A27DB-BD31-4B8C-83A1-F6EECF244321}">
                <p14:modId xmlns:p14="http://schemas.microsoft.com/office/powerpoint/2010/main" val="476455193"/>
              </p:ext>
            </p:extLst>
          </p:nvPr>
        </p:nvGraphicFramePr>
        <p:xfrm>
          <a:off x="10355066" y="5119949"/>
          <a:ext cx="1212703" cy="1069537"/>
        </p:xfrm>
        <a:graphic>
          <a:graphicData uri="http://schemas.openxmlformats.org/presentationml/2006/ole">
            <mc:AlternateContent xmlns:mc="http://schemas.openxmlformats.org/markup-compatibility/2006">
              <mc:Choice xmlns:v="urn:schemas-microsoft-com:vml" Requires="v">
                <p:oleObj name="Document" showAsIcon="1" r:id="rId11" imgW="914597" imgH="806311" progId="Word.Document.12">
                  <p:embed/>
                </p:oleObj>
              </mc:Choice>
              <mc:Fallback>
                <p:oleObj name="Document" showAsIcon="1" r:id="rId11" imgW="914597" imgH="806311" progId="Word.Document.12">
                  <p:embed/>
                  <p:pic>
                    <p:nvPicPr>
                      <p:cNvPr id="9" name="Objekt 8">
                        <a:extLst>
                          <a:ext uri="{FF2B5EF4-FFF2-40B4-BE49-F238E27FC236}">
                            <a16:creationId xmlns:a16="http://schemas.microsoft.com/office/drawing/2014/main" id="{2EE97C0B-8B78-D576-D925-0795CDB2C743}"/>
                          </a:ext>
                        </a:extLst>
                      </p:cNvPr>
                      <p:cNvPicPr/>
                      <p:nvPr/>
                    </p:nvPicPr>
                    <p:blipFill>
                      <a:blip r:embed="rId12"/>
                      <a:stretch>
                        <a:fillRect/>
                      </a:stretch>
                    </p:blipFill>
                    <p:spPr>
                      <a:xfrm>
                        <a:off x="10355066" y="5119949"/>
                        <a:ext cx="1212703" cy="1069537"/>
                      </a:xfrm>
                      <a:prstGeom prst="rect">
                        <a:avLst/>
                      </a:prstGeom>
                    </p:spPr>
                  </p:pic>
                </p:oleObj>
              </mc:Fallback>
            </mc:AlternateContent>
          </a:graphicData>
        </a:graphic>
      </p:graphicFrame>
    </p:spTree>
    <p:extLst>
      <p:ext uri="{BB962C8B-B14F-4D97-AF65-F5344CB8AC3E}">
        <p14:creationId xmlns:p14="http://schemas.microsoft.com/office/powerpoint/2010/main" val="286781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D629D-F459-264F-8AC2-0BC6EA6DA613}"/>
              </a:ext>
            </a:extLst>
          </p:cNvPr>
          <p:cNvSpPr>
            <a:spLocks noGrp="1"/>
          </p:cNvSpPr>
          <p:nvPr>
            <p:ph type="title"/>
          </p:nvPr>
        </p:nvSpPr>
        <p:spPr>
          <a:xfrm>
            <a:off x="838199" y="721280"/>
            <a:ext cx="10838169" cy="622138"/>
          </a:xfrm>
        </p:spPr>
        <p:txBody>
          <a:bodyPr/>
          <a:lstStyle/>
          <a:p>
            <a:r>
              <a:rPr lang="cs-CZ" b="1" dirty="0" err="1"/>
              <a:t>The</a:t>
            </a:r>
            <a:r>
              <a:rPr lang="cs-CZ" b="1" dirty="0"/>
              <a:t> </a:t>
            </a:r>
            <a:r>
              <a:rPr lang="cs-CZ" b="1" dirty="0" err="1"/>
              <a:t>preparation</a:t>
            </a:r>
            <a:r>
              <a:rPr lang="cs-CZ" b="1" dirty="0"/>
              <a:t> </a:t>
            </a:r>
            <a:r>
              <a:rPr lang="cs-CZ" b="1" dirty="0" err="1"/>
              <a:t>of</a:t>
            </a:r>
            <a:r>
              <a:rPr lang="cs-CZ" b="1" dirty="0"/>
              <a:t> </a:t>
            </a:r>
            <a:r>
              <a:rPr lang="cs-CZ" b="1" dirty="0" err="1"/>
              <a:t>the</a:t>
            </a:r>
            <a:r>
              <a:rPr lang="cs-CZ" b="1" dirty="0"/>
              <a:t> </a:t>
            </a:r>
            <a:r>
              <a:rPr lang="cs-CZ" b="1" dirty="0" err="1"/>
              <a:t>Evaluation</a:t>
            </a:r>
            <a:r>
              <a:rPr lang="cs-CZ" b="1" dirty="0"/>
              <a:t> Report (ER)</a:t>
            </a:r>
          </a:p>
        </p:txBody>
      </p:sp>
      <p:sp>
        <p:nvSpPr>
          <p:cNvPr id="3" name="Zástupný obsah 2">
            <a:extLst>
              <a:ext uri="{FF2B5EF4-FFF2-40B4-BE49-F238E27FC236}">
                <a16:creationId xmlns:a16="http://schemas.microsoft.com/office/drawing/2014/main" id="{D18126B5-CB3B-D8B6-7E60-614734E344E9}"/>
              </a:ext>
            </a:extLst>
          </p:cNvPr>
          <p:cNvSpPr>
            <a:spLocks noGrp="1"/>
          </p:cNvSpPr>
          <p:nvPr>
            <p:ph idx="1"/>
          </p:nvPr>
        </p:nvSpPr>
        <p:spPr>
          <a:xfrm>
            <a:off x="838199" y="1604993"/>
            <a:ext cx="10515600" cy="5047959"/>
          </a:xfrm>
        </p:spPr>
        <p:txBody>
          <a:bodyPr>
            <a:normAutofit/>
          </a:bodyPr>
          <a:lstStyle/>
          <a:p>
            <a:pPr>
              <a:spcAft>
                <a:spcPts val="600"/>
              </a:spcAft>
            </a:pPr>
            <a:r>
              <a:rPr lang="en-GB" sz="2000" dirty="0"/>
              <a:t>The structure of the ER corresponds with the structure of SER</a:t>
            </a:r>
          </a:p>
          <a:p>
            <a:pPr>
              <a:spcAft>
                <a:spcPts val="600"/>
              </a:spcAft>
            </a:pPr>
            <a:r>
              <a:rPr lang="en-GB" sz="2000" dirty="0"/>
              <a:t>The IEP reviews SER for each module, indicator by indicator</a:t>
            </a:r>
          </a:p>
          <a:p>
            <a:pPr>
              <a:spcAft>
                <a:spcPts val="600"/>
              </a:spcAft>
            </a:pPr>
            <a:r>
              <a:rPr lang="en-GB" sz="2000" dirty="0"/>
              <a:t>IEP </a:t>
            </a:r>
            <a:r>
              <a:rPr lang="en-GB" sz="2000" dirty="0" err="1"/>
              <a:t>asigns</a:t>
            </a:r>
            <a:r>
              <a:rPr lang="en-GB" sz="2000" dirty="0"/>
              <a:t> both numerical score and written evaluation to each indicator, the scale is defined by Methodology HEI2025+ (1–5 points for each indicator)</a:t>
            </a:r>
          </a:p>
          <a:p>
            <a:pPr>
              <a:spcAft>
                <a:spcPts val="600"/>
              </a:spcAft>
            </a:pPr>
            <a:r>
              <a:rPr lang="en-GB" sz="2000" dirty="0"/>
              <a:t>An indicator marked as N/A should be supported by justification, in case IEP finds such indicator not relevant to the HEI, the indicator receives grade „inadequate“, IEP has the option to request additional information in such case</a:t>
            </a:r>
          </a:p>
          <a:p>
            <a:pPr>
              <a:spcAft>
                <a:spcPts val="600"/>
              </a:spcAft>
            </a:pPr>
            <a:r>
              <a:rPr lang="en-GB" dirty="0"/>
              <a:t>The written evaluation of the indicators includes justification of the score, description of the quality </a:t>
            </a:r>
            <a:r>
              <a:rPr lang="en-GB" dirty="0" err="1"/>
              <a:t>achi</a:t>
            </a:r>
            <a:r>
              <a:rPr lang="cs-CZ" dirty="0"/>
              <a:t>e</a:t>
            </a:r>
            <a:r>
              <a:rPr lang="en-GB" dirty="0" err="1"/>
              <a:t>ved</a:t>
            </a:r>
            <a:r>
              <a:rPr lang="en-GB" dirty="0"/>
              <a:t> and recommendations for further development</a:t>
            </a:r>
          </a:p>
          <a:p>
            <a:pPr>
              <a:spcAft>
                <a:spcPts val="600"/>
              </a:spcAft>
            </a:pPr>
            <a:r>
              <a:rPr lang="en-GB" dirty="0"/>
              <a:t>At the end of ER a table summarizing the evaluation of individual indicators is included &gt; IEP chooses from pre-defined categories &gt; average rating &gt; summary assessment</a:t>
            </a:r>
          </a:p>
          <a:p>
            <a:pPr>
              <a:spcAft>
                <a:spcPts val="600"/>
              </a:spcAft>
            </a:pPr>
            <a:r>
              <a:rPr lang="en-GB" dirty="0"/>
              <a:t>The distribution of work among individual members of IEP will be determined by the IEP‘s chair</a:t>
            </a:r>
          </a:p>
        </p:txBody>
      </p:sp>
      <p:sp>
        <p:nvSpPr>
          <p:cNvPr id="4" name="Zástupný symbol pro číslo snímku 3">
            <a:extLst>
              <a:ext uri="{FF2B5EF4-FFF2-40B4-BE49-F238E27FC236}">
                <a16:creationId xmlns:a16="http://schemas.microsoft.com/office/drawing/2014/main" id="{8B970DBA-6A02-869A-7B43-8C4E8617BFB6}"/>
              </a:ext>
            </a:extLst>
          </p:cNvPr>
          <p:cNvSpPr>
            <a:spLocks noGrp="1"/>
          </p:cNvSpPr>
          <p:nvPr>
            <p:ph type="sldNum" sz="quarter" idx="12"/>
          </p:nvPr>
        </p:nvSpPr>
        <p:spPr/>
        <p:txBody>
          <a:bodyPr/>
          <a:lstStyle/>
          <a:p>
            <a:fld id="{5EB70F08-41D3-4C49-9139-1BF5B9A15634}" type="slidenum">
              <a:rPr lang="cs-CZ" smtClean="0"/>
              <a:t>14</a:t>
            </a:fld>
            <a:endParaRPr lang="cs-CZ"/>
          </a:p>
        </p:txBody>
      </p:sp>
    </p:spTree>
    <p:extLst>
      <p:ext uri="{BB962C8B-B14F-4D97-AF65-F5344CB8AC3E}">
        <p14:creationId xmlns:p14="http://schemas.microsoft.com/office/powerpoint/2010/main" val="316768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19F64-2595-E6D1-505E-48182791C06B}"/>
              </a:ext>
            </a:extLst>
          </p:cNvPr>
          <p:cNvSpPr>
            <a:spLocks noGrp="1"/>
          </p:cNvSpPr>
          <p:nvPr>
            <p:ph type="title"/>
          </p:nvPr>
        </p:nvSpPr>
        <p:spPr>
          <a:xfrm>
            <a:off x="676915" y="155274"/>
            <a:ext cx="10838169" cy="622138"/>
          </a:xfrm>
        </p:spPr>
        <p:txBody>
          <a:bodyPr/>
          <a:lstStyle/>
          <a:p>
            <a:r>
              <a:rPr lang="cs-CZ" dirty="0" err="1"/>
              <a:t>Methodology</a:t>
            </a:r>
            <a:r>
              <a:rPr lang="cs-CZ" dirty="0"/>
              <a:t> HEI2025+ rating vs. </a:t>
            </a:r>
            <a:r>
              <a:rPr lang="cs-CZ" dirty="0" err="1"/>
              <a:t>grading</a:t>
            </a:r>
            <a:endParaRPr lang="cs-CZ" dirty="0"/>
          </a:p>
        </p:txBody>
      </p:sp>
      <p:graphicFrame>
        <p:nvGraphicFramePr>
          <p:cNvPr id="9" name="Zástupný obsah 8">
            <a:extLst>
              <a:ext uri="{FF2B5EF4-FFF2-40B4-BE49-F238E27FC236}">
                <a16:creationId xmlns:a16="http://schemas.microsoft.com/office/drawing/2014/main" id="{02099517-A9FA-0130-3F03-66F524624387}"/>
              </a:ext>
            </a:extLst>
          </p:cNvPr>
          <p:cNvGraphicFramePr>
            <a:graphicFrameLocks noGrp="1"/>
          </p:cNvGraphicFramePr>
          <p:nvPr>
            <p:ph idx="1"/>
            <p:extLst>
              <p:ext uri="{D42A27DB-BD31-4B8C-83A1-F6EECF244321}">
                <p14:modId xmlns:p14="http://schemas.microsoft.com/office/powerpoint/2010/main" val="1204180558"/>
              </p:ext>
            </p:extLst>
          </p:nvPr>
        </p:nvGraphicFramePr>
        <p:xfrm>
          <a:off x="676914" y="691688"/>
          <a:ext cx="10838169" cy="5710251"/>
        </p:xfrm>
        <a:graphic>
          <a:graphicData uri="http://schemas.openxmlformats.org/drawingml/2006/table">
            <a:tbl>
              <a:tblPr firstRow="1" firstCol="1" bandRow="1">
                <a:tableStyleId>{5C22544A-7EE6-4342-B048-85BDC9FD1C3A}</a:tableStyleId>
              </a:tblPr>
              <a:tblGrid>
                <a:gridCol w="2197766">
                  <a:extLst>
                    <a:ext uri="{9D8B030D-6E8A-4147-A177-3AD203B41FA5}">
                      <a16:colId xmlns:a16="http://schemas.microsoft.com/office/drawing/2014/main" val="381573706"/>
                    </a:ext>
                  </a:extLst>
                </a:gridCol>
                <a:gridCol w="6574168">
                  <a:extLst>
                    <a:ext uri="{9D8B030D-6E8A-4147-A177-3AD203B41FA5}">
                      <a16:colId xmlns:a16="http://schemas.microsoft.com/office/drawing/2014/main" val="561872933"/>
                    </a:ext>
                  </a:extLst>
                </a:gridCol>
                <a:gridCol w="2066235">
                  <a:extLst>
                    <a:ext uri="{9D8B030D-6E8A-4147-A177-3AD203B41FA5}">
                      <a16:colId xmlns:a16="http://schemas.microsoft.com/office/drawing/2014/main" val="2512045248"/>
                    </a:ext>
                  </a:extLst>
                </a:gridCol>
              </a:tblGrid>
              <a:tr h="725121">
                <a:tc>
                  <a:txBody>
                    <a:bodyPr/>
                    <a:lstStyle/>
                    <a:p>
                      <a:pPr marR="28575" algn="ctr">
                        <a:lnSpc>
                          <a:spcPct val="107000"/>
                        </a:lnSpc>
                        <a:spcAft>
                          <a:spcPts val="600"/>
                        </a:spcAft>
                      </a:pPr>
                      <a:r>
                        <a:rPr lang="en-GB" sz="1200" kern="100">
                          <a:effectLst/>
                        </a:rPr>
                        <a:t>Rating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31115" algn="ctr">
                        <a:lnSpc>
                          <a:spcPct val="107000"/>
                        </a:lnSpc>
                        <a:spcAft>
                          <a:spcPts val="600"/>
                        </a:spcAft>
                      </a:pPr>
                      <a:r>
                        <a:rPr lang="en-GB" sz="1200" kern="100" dirty="0">
                          <a:effectLst/>
                        </a:rPr>
                        <a:t>Definition of rating level </a:t>
                      </a:r>
                      <a:endParaRPr lang="cs-CZ" sz="1200" kern="100" dirty="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algn="ctr">
                        <a:lnSpc>
                          <a:spcPct val="99000"/>
                        </a:lnSpc>
                        <a:spcAft>
                          <a:spcPts val="600"/>
                        </a:spcAft>
                      </a:pPr>
                      <a:r>
                        <a:rPr lang="en-GB" sz="1200" kern="100">
                          <a:effectLst/>
                        </a:rPr>
                        <a:t>Corresponding grade </a:t>
                      </a:r>
                      <a:endParaRPr lang="cs-CZ" sz="1200" kern="100">
                        <a:effectLst/>
                      </a:endParaRPr>
                    </a:p>
                    <a:p>
                      <a:pPr marR="29210" algn="ctr">
                        <a:lnSpc>
                          <a:spcPct val="107000"/>
                        </a:lnSpc>
                        <a:spcAft>
                          <a:spcPts val="600"/>
                        </a:spcAft>
                      </a:pPr>
                      <a:r>
                        <a:rPr lang="en-GB" sz="1200" kern="100">
                          <a:effectLst/>
                        </a:rPr>
                        <a:t>according to </a:t>
                      </a:r>
                      <a:endParaRPr lang="cs-CZ" sz="1200" kern="100">
                        <a:effectLst/>
                      </a:endParaRPr>
                    </a:p>
                    <a:p>
                      <a:pPr algn="ctr">
                        <a:lnSpc>
                          <a:spcPct val="107000"/>
                        </a:lnSpc>
                        <a:spcAft>
                          <a:spcPts val="600"/>
                        </a:spcAft>
                      </a:pPr>
                      <a:r>
                        <a:rPr lang="en-GB" sz="1200" kern="100">
                          <a:effectLst/>
                        </a:rPr>
                        <a:t>Methodology 17+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extLst>
                  <a:ext uri="{0D108BD9-81ED-4DB2-BD59-A6C34878D82A}">
                    <a16:rowId xmlns:a16="http://schemas.microsoft.com/office/drawing/2014/main" val="1839569250"/>
                  </a:ext>
                </a:extLst>
              </a:tr>
              <a:tr h="786846">
                <a:tc>
                  <a:txBody>
                    <a:bodyPr/>
                    <a:lstStyle/>
                    <a:p>
                      <a:pPr marL="1270" algn="l">
                        <a:lnSpc>
                          <a:spcPct val="107000"/>
                        </a:lnSpc>
                        <a:spcAft>
                          <a:spcPts val="600"/>
                        </a:spcAft>
                      </a:pPr>
                      <a:r>
                        <a:rPr lang="en-GB" sz="1200" kern="100">
                          <a:effectLst/>
                        </a:rPr>
                        <a:t>5 - Outstanding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29210" algn="just">
                        <a:lnSpc>
                          <a:spcPct val="107000"/>
                        </a:lnSpc>
                        <a:spcAft>
                          <a:spcPts val="600"/>
                        </a:spcAft>
                      </a:pPr>
                      <a:r>
                        <a:rPr lang="en-GB" sz="1200" kern="100" dirty="0">
                          <a:effectLst/>
                        </a:rPr>
                        <a:t>In the evaluated indicator, the RO achieves results or standards that are internationally competitive. The RO produces internationally competitive results in terms of both quality and quantity. It has high quality policies and procedures or is excellent in fulfilling its mission. Thus, in this criterion, the RO has strong potential for further development. </a:t>
                      </a:r>
                      <a:endParaRPr lang="cs-CZ" sz="1200" kern="100" dirty="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28575" algn="ctr">
                        <a:lnSpc>
                          <a:spcPct val="107000"/>
                        </a:lnSpc>
                        <a:spcAft>
                          <a:spcPts val="600"/>
                        </a:spcAft>
                      </a:pPr>
                      <a:r>
                        <a:rPr lang="en-GB" sz="1200" kern="100">
                          <a:effectLst/>
                        </a:rPr>
                        <a:t>A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extLst>
                  <a:ext uri="{0D108BD9-81ED-4DB2-BD59-A6C34878D82A}">
                    <a16:rowId xmlns:a16="http://schemas.microsoft.com/office/drawing/2014/main" val="17865122"/>
                  </a:ext>
                </a:extLst>
              </a:tr>
              <a:tr h="786846">
                <a:tc>
                  <a:txBody>
                    <a:bodyPr/>
                    <a:lstStyle/>
                    <a:p>
                      <a:pPr marL="1270" algn="l">
                        <a:lnSpc>
                          <a:spcPct val="107000"/>
                        </a:lnSpc>
                        <a:spcAft>
                          <a:spcPts val="490"/>
                        </a:spcAft>
                      </a:pPr>
                      <a:r>
                        <a:rPr lang="en-GB" sz="1200" kern="100">
                          <a:effectLst/>
                        </a:rPr>
                        <a:t>4 - very good </a:t>
                      </a:r>
                      <a:endParaRPr lang="cs-CZ" sz="1200" kern="100">
                        <a:effectLst/>
                      </a:endParaRPr>
                    </a:p>
                    <a:p>
                      <a:pPr marL="1270" algn="l">
                        <a:lnSpc>
                          <a:spcPct val="107000"/>
                        </a:lnSpc>
                        <a:spcAft>
                          <a:spcPts val="600"/>
                        </a:spcAft>
                      </a:pPr>
                      <a:r>
                        <a:rPr lang="en-GB" sz="1200" kern="100">
                          <a:effectLst/>
                        </a:rPr>
                        <a:t>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29210" algn="just">
                        <a:lnSpc>
                          <a:spcPct val="107000"/>
                        </a:lnSpc>
                        <a:spcAft>
                          <a:spcPts val="600"/>
                        </a:spcAft>
                      </a:pPr>
                      <a:r>
                        <a:rPr lang="en-GB" sz="1200" kern="100">
                          <a:effectLst/>
                        </a:rPr>
                        <a:t>In the evaluated indicator, the RO achieves a balanced quality, has the potential for further development or fulfils its mission. The results produced by the RO are up to nationally competitive level or have a significant regional contribution, but do not achieve outstanding results in international comparison. The RO has well established policies and procedures.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27940" algn="ctr">
                        <a:lnSpc>
                          <a:spcPct val="107000"/>
                        </a:lnSpc>
                        <a:spcAft>
                          <a:spcPts val="600"/>
                        </a:spcAft>
                      </a:pPr>
                      <a:r>
                        <a:rPr lang="en-GB" sz="1200" kern="100">
                          <a:effectLst/>
                        </a:rPr>
                        <a:t>B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extLst>
                  <a:ext uri="{0D108BD9-81ED-4DB2-BD59-A6C34878D82A}">
                    <a16:rowId xmlns:a16="http://schemas.microsoft.com/office/drawing/2014/main" val="3692764579"/>
                  </a:ext>
                </a:extLst>
              </a:tr>
              <a:tr h="1008094">
                <a:tc>
                  <a:txBody>
                    <a:bodyPr/>
                    <a:lstStyle/>
                    <a:p>
                      <a:pPr marL="1270" algn="l">
                        <a:lnSpc>
                          <a:spcPct val="107000"/>
                        </a:lnSpc>
                        <a:spcAft>
                          <a:spcPts val="490"/>
                        </a:spcAft>
                      </a:pPr>
                      <a:r>
                        <a:rPr lang="en-GB" sz="1200" kern="100">
                          <a:effectLst/>
                        </a:rPr>
                        <a:t>3 - average </a:t>
                      </a:r>
                      <a:endParaRPr lang="cs-CZ" sz="1200" kern="100">
                        <a:effectLst/>
                      </a:endParaRPr>
                    </a:p>
                    <a:p>
                      <a:pPr marL="1270" algn="l">
                        <a:lnSpc>
                          <a:spcPct val="107000"/>
                        </a:lnSpc>
                        <a:spcAft>
                          <a:spcPts val="600"/>
                        </a:spcAft>
                      </a:pPr>
                      <a:r>
                        <a:rPr lang="en-GB" sz="1200" kern="100">
                          <a:effectLst/>
                        </a:rPr>
                        <a:t>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29845" algn="just">
                        <a:lnSpc>
                          <a:spcPct val="107000"/>
                        </a:lnSpc>
                        <a:spcAft>
                          <a:spcPts val="600"/>
                        </a:spcAft>
                      </a:pPr>
                      <a:r>
                        <a:rPr lang="en-GB" sz="1200" kern="100" dirty="0">
                          <a:effectLst/>
                        </a:rPr>
                        <a:t>In the evaluated indicator, the RO is of uneven quality, has only limited potential for further development or fulfils its mission with limitations. The results produced by such an RO are of uneven or average quality and are only to a limited extent competitive at national or regional level. The policies and procedures set are of uneven quality and their impact on improving the environment and the status of the RO is uncertain.</a:t>
                      </a:r>
                      <a:endParaRPr lang="cs-CZ" sz="1200" kern="100" dirty="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tc>
                  <a:txBody>
                    <a:bodyPr/>
                    <a:lstStyle/>
                    <a:p>
                      <a:pPr marR="29210" algn="ctr">
                        <a:lnSpc>
                          <a:spcPct val="107000"/>
                        </a:lnSpc>
                        <a:spcAft>
                          <a:spcPts val="600"/>
                        </a:spcAft>
                      </a:pPr>
                      <a:r>
                        <a:rPr lang="en-GB" sz="1200" kern="100">
                          <a:effectLst/>
                        </a:rPr>
                        <a:t>C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9196" marT="15357" marB="0"/>
                </a:tc>
                <a:extLst>
                  <a:ext uri="{0D108BD9-81ED-4DB2-BD59-A6C34878D82A}">
                    <a16:rowId xmlns:a16="http://schemas.microsoft.com/office/drawing/2014/main" val="3864623568"/>
                  </a:ext>
                </a:extLst>
              </a:tr>
              <a:tr h="1008094">
                <a:tc>
                  <a:txBody>
                    <a:bodyPr/>
                    <a:lstStyle/>
                    <a:p>
                      <a:pPr marL="1270" algn="l">
                        <a:lnSpc>
                          <a:spcPct val="107000"/>
                        </a:lnSpc>
                        <a:spcAft>
                          <a:spcPts val="490"/>
                        </a:spcAft>
                      </a:pPr>
                      <a:r>
                        <a:rPr lang="en-GB" sz="1200" kern="100">
                          <a:effectLst/>
                        </a:rPr>
                        <a:t>2 - below average </a:t>
                      </a:r>
                      <a:endParaRPr lang="cs-CZ" sz="1200" kern="100">
                        <a:effectLst/>
                      </a:endParaRPr>
                    </a:p>
                    <a:p>
                      <a:pPr marL="1270" algn="l">
                        <a:lnSpc>
                          <a:spcPct val="107000"/>
                        </a:lnSpc>
                        <a:spcAft>
                          <a:spcPts val="600"/>
                        </a:spcAft>
                      </a:pPr>
                      <a:r>
                        <a:rPr lang="en-GB" sz="1200" kern="100">
                          <a:effectLst/>
                        </a:rPr>
                        <a:t>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tc>
                  <a:txBody>
                    <a:bodyPr/>
                    <a:lstStyle/>
                    <a:p>
                      <a:pPr marR="30480" algn="just">
                        <a:lnSpc>
                          <a:spcPct val="107000"/>
                        </a:lnSpc>
                        <a:spcAft>
                          <a:spcPts val="600"/>
                        </a:spcAft>
                      </a:pPr>
                      <a:r>
                        <a:rPr lang="en-GB" sz="1200" kern="100" dirty="0">
                          <a:effectLst/>
                        </a:rPr>
                        <a:t>In the evaluated indicator, the RO achieves below-average results, has very limited or no potential for further development, fulfils its mission only to a limited extent or does not fulfil it. The results produced by the RO are of below average quality, which does not stand up to regional comparison. The policies and procedures in place have a number of weaknesses, and the RO shows only limited efforts to address them. </a:t>
                      </a:r>
                      <a:endParaRPr lang="cs-CZ" sz="1200" kern="100" dirty="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tc>
                  <a:txBody>
                    <a:bodyPr/>
                    <a:lstStyle/>
                    <a:p>
                      <a:pPr marR="27305" algn="ctr">
                        <a:lnSpc>
                          <a:spcPct val="107000"/>
                        </a:lnSpc>
                        <a:spcAft>
                          <a:spcPts val="600"/>
                        </a:spcAft>
                      </a:pPr>
                      <a:r>
                        <a:rPr lang="en-GB" sz="1200" kern="100">
                          <a:effectLst/>
                        </a:rPr>
                        <a:t>D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extLst>
                  <a:ext uri="{0D108BD9-81ED-4DB2-BD59-A6C34878D82A}">
                    <a16:rowId xmlns:a16="http://schemas.microsoft.com/office/drawing/2014/main" val="935496519"/>
                  </a:ext>
                </a:extLst>
              </a:tr>
              <a:tr h="786846">
                <a:tc>
                  <a:txBody>
                    <a:bodyPr/>
                    <a:lstStyle/>
                    <a:p>
                      <a:pPr marL="1270" algn="l">
                        <a:lnSpc>
                          <a:spcPct val="107000"/>
                        </a:lnSpc>
                        <a:spcAft>
                          <a:spcPts val="490"/>
                        </a:spcAft>
                      </a:pPr>
                      <a:r>
                        <a:rPr lang="en-GB" sz="1200" kern="100">
                          <a:effectLst/>
                        </a:rPr>
                        <a:t>1 - inadequate </a:t>
                      </a:r>
                      <a:endParaRPr lang="cs-CZ" sz="1200" kern="100">
                        <a:effectLst/>
                      </a:endParaRPr>
                    </a:p>
                    <a:p>
                      <a:pPr marL="1270" algn="l">
                        <a:lnSpc>
                          <a:spcPct val="107000"/>
                        </a:lnSpc>
                        <a:spcAft>
                          <a:spcPts val="600"/>
                        </a:spcAft>
                      </a:pPr>
                      <a:r>
                        <a:rPr lang="en-GB" sz="1200" kern="100">
                          <a:effectLst/>
                        </a:rPr>
                        <a:t>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tc>
                  <a:txBody>
                    <a:bodyPr/>
                    <a:lstStyle/>
                    <a:p>
                      <a:pPr marR="30480" algn="just">
                        <a:lnSpc>
                          <a:spcPct val="107000"/>
                        </a:lnSpc>
                        <a:spcAft>
                          <a:spcPts val="600"/>
                        </a:spcAft>
                      </a:pPr>
                      <a:r>
                        <a:rPr lang="en-GB" sz="1200" kern="100">
                          <a:effectLst/>
                        </a:rPr>
                        <a:t>An inadequate rating is given to a RO if the RO does not achieve any results in a given indicator, does not fulfil its mission, the policies and procedures set are inadequate, clearly non-functional or non-existent and the RO has not sufficiently justified why it does not achieve results in the indicator or does not have policies and procedures set at all.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tc>
                  <a:txBody>
                    <a:bodyPr/>
                    <a:lstStyle/>
                    <a:p>
                      <a:pPr marR="27305" algn="ctr">
                        <a:lnSpc>
                          <a:spcPct val="107000"/>
                        </a:lnSpc>
                        <a:spcAft>
                          <a:spcPts val="600"/>
                        </a:spcAft>
                      </a:pPr>
                      <a:r>
                        <a:rPr lang="en-GB" sz="1200" kern="100">
                          <a:effectLst/>
                        </a:rPr>
                        <a:t>D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extLst>
                  <a:ext uri="{0D108BD9-81ED-4DB2-BD59-A6C34878D82A}">
                    <a16:rowId xmlns:a16="http://schemas.microsoft.com/office/drawing/2014/main" val="2799028615"/>
                  </a:ext>
                </a:extLst>
              </a:tr>
              <a:tr h="588604">
                <a:tc>
                  <a:txBody>
                    <a:bodyPr/>
                    <a:lstStyle/>
                    <a:p>
                      <a:pPr marL="1270" algn="l">
                        <a:lnSpc>
                          <a:spcPct val="107000"/>
                        </a:lnSpc>
                        <a:spcAft>
                          <a:spcPts val="600"/>
                        </a:spcAft>
                      </a:pPr>
                      <a:r>
                        <a:rPr lang="en-GB" sz="1200" kern="100">
                          <a:effectLst/>
                        </a:rPr>
                        <a:t>Not applicable (N/A)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tc>
                  <a:txBody>
                    <a:bodyPr/>
                    <a:lstStyle/>
                    <a:p>
                      <a:pPr marR="30480" algn="just">
                        <a:lnSpc>
                          <a:spcPct val="107000"/>
                        </a:lnSpc>
                        <a:spcAft>
                          <a:spcPts val="600"/>
                        </a:spcAft>
                      </a:pPr>
                      <a:r>
                        <a:rPr lang="en-GB" sz="1200" kern="100">
                          <a:effectLst/>
                        </a:rPr>
                        <a:t>An N/A rating will be used if the RO provides sufficient justification as to why the indicator is not relevant to it and the IEP agrees with its justification. An indicator rated N/A does not enter into the calculation of the module's rating. </a:t>
                      </a:r>
                      <a:endParaRPr lang="cs-CZ" sz="1200" kern="10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nchor="ctr"/>
                </a:tc>
                <a:tc>
                  <a:txBody>
                    <a:bodyPr/>
                    <a:lstStyle/>
                    <a:p>
                      <a:pPr marR="27940" algn="ctr">
                        <a:lnSpc>
                          <a:spcPct val="107000"/>
                        </a:lnSpc>
                        <a:spcAft>
                          <a:spcPts val="600"/>
                        </a:spcAft>
                      </a:pPr>
                      <a:r>
                        <a:rPr lang="en-GB" sz="1200" kern="100" dirty="0">
                          <a:effectLst/>
                        </a:rPr>
                        <a:t>- </a:t>
                      </a:r>
                      <a:endParaRPr lang="cs-CZ" sz="1200" kern="100" dirty="0">
                        <a:effectLst/>
                        <a:latin typeface="Calibri" panose="020F0502020204030204" pitchFamily="34" charset="0"/>
                        <a:ea typeface="Calibri" panose="020F0502020204030204" pitchFamily="34" charset="0"/>
                        <a:cs typeface="Arial" panose="020B0604020202020204" pitchFamily="34" charset="0"/>
                      </a:endParaRPr>
                    </a:p>
                  </a:txBody>
                  <a:tcPr marL="34553" marR="18876" marT="15357" marB="0"/>
                </a:tc>
                <a:extLst>
                  <a:ext uri="{0D108BD9-81ED-4DB2-BD59-A6C34878D82A}">
                    <a16:rowId xmlns:a16="http://schemas.microsoft.com/office/drawing/2014/main" val="1736408756"/>
                  </a:ext>
                </a:extLst>
              </a:tr>
            </a:tbl>
          </a:graphicData>
        </a:graphic>
      </p:graphicFrame>
      <p:sp>
        <p:nvSpPr>
          <p:cNvPr id="4" name="Zástupný symbol pro číslo snímku 3">
            <a:extLst>
              <a:ext uri="{FF2B5EF4-FFF2-40B4-BE49-F238E27FC236}">
                <a16:creationId xmlns:a16="http://schemas.microsoft.com/office/drawing/2014/main" id="{50FA0418-9704-1B55-CCEE-A99CA06FF113}"/>
              </a:ext>
            </a:extLst>
          </p:cNvPr>
          <p:cNvSpPr>
            <a:spLocks noGrp="1"/>
          </p:cNvSpPr>
          <p:nvPr>
            <p:ph type="sldNum" sz="quarter" idx="12"/>
          </p:nvPr>
        </p:nvSpPr>
        <p:spPr/>
        <p:txBody>
          <a:bodyPr/>
          <a:lstStyle/>
          <a:p>
            <a:fld id="{5EB70F08-41D3-4C49-9139-1BF5B9A15634}" type="slidenum">
              <a:rPr lang="cs-CZ" smtClean="0"/>
              <a:t>15</a:t>
            </a:fld>
            <a:endParaRPr lang="cs-CZ"/>
          </a:p>
        </p:txBody>
      </p:sp>
    </p:spTree>
    <p:extLst>
      <p:ext uri="{BB962C8B-B14F-4D97-AF65-F5344CB8AC3E}">
        <p14:creationId xmlns:p14="http://schemas.microsoft.com/office/powerpoint/2010/main" val="125935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590672-BEAB-D254-89B6-0FF1775811E5}"/>
              </a:ext>
            </a:extLst>
          </p:cNvPr>
          <p:cNvSpPr>
            <a:spLocks noGrp="1"/>
          </p:cNvSpPr>
          <p:nvPr>
            <p:ph type="title"/>
          </p:nvPr>
        </p:nvSpPr>
        <p:spPr>
          <a:xfrm>
            <a:off x="676915" y="466343"/>
            <a:ext cx="10838169" cy="622138"/>
          </a:xfrm>
        </p:spPr>
        <p:txBody>
          <a:bodyPr/>
          <a:lstStyle/>
          <a:p>
            <a:r>
              <a:rPr lang="en-GB" dirty="0"/>
              <a:t>Grading according the methodology 17+ and weight of modules</a:t>
            </a:r>
          </a:p>
        </p:txBody>
      </p:sp>
      <p:graphicFrame>
        <p:nvGraphicFramePr>
          <p:cNvPr id="5" name="Zástupný obsah 4">
            <a:extLst>
              <a:ext uri="{FF2B5EF4-FFF2-40B4-BE49-F238E27FC236}">
                <a16:creationId xmlns:a16="http://schemas.microsoft.com/office/drawing/2014/main" id="{D55C4C4A-9E37-4B5A-7298-0E0BA1E421AF}"/>
              </a:ext>
            </a:extLst>
          </p:cNvPr>
          <p:cNvGraphicFramePr>
            <a:graphicFrameLocks noGrp="1"/>
          </p:cNvGraphicFramePr>
          <p:nvPr>
            <p:ph idx="1"/>
            <p:extLst>
              <p:ext uri="{D42A27DB-BD31-4B8C-83A1-F6EECF244321}">
                <p14:modId xmlns:p14="http://schemas.microsoft.com/office/powerpoint/2010/main" val="265497542"/>
              </p:ext>
            </p:extLst>
          </p:nvPr>
        </p:nvGraphicFramePr>
        <p:xfrm>
          <a:off x="676914" y="1088481"/>
          <a:ext cx="10838169" cy="2544957"/>
        </p:xfrm>
        <a:graphic>
          <a:graphicData uri="http://schemas.openxmlformats.org/drawingml/2006/table">
            <a:tbl>
              <a:tblPr firstRow="1" firstCol="1" bandRow="1">
                <a:tableStyleId>{5C22544A-7EE6-4342-B048-85BDC9FD1C3A}</a:tableStyleId>
              </a:tblPr>
              <a:tblGrid>
                <a:gridCol w="2537916">
                  <a:extLst>
                    <a:ext uri="{9D8B030D-6E8A-4147-A177-3AD203B41FA5}">
                      <a16:colId xmlns:a16="http://schemas.microsoft.com/office/drawing/2014/main" val="662212438"/>
                    </a:ext>
                  </a:extLst>
                </a:gridCol>
                <a:gridCol w="8300253">
                  <a:extLst>
                    <a:ext uri="{9D8B030D-6E8A-4147-A177-3AD203B41FA5}">
                      <a16:colId xmlns:a16="http://schemas.microsoft.com/office/drawing/2014/main" val="727308933"/>
                    </a:ext>
                  </a:extLst>
                </a:gridCol>
              </a:tblGrid>
              <a:tr h="225048">
                <a:tc>
                  <a:txBody>
                    <a:bodyPr/>
                    <a:lstStyle/>
                    <a:p>
                      <a:pPr algn="just">
                        <a:spcAft>
                          <a:spcPts val="600"/>
                        </a:spcAft>
                      </a:pPr>
                      <a:r>
                        <a:rPr lang="cs-CZ" sz="1400" kern="100">
                          <a:effectLst/>
                        </a:rPr>
                        <a:t>Grade</a:t>
                      </a:r>
                      <a:endParaRPr lang="cs-CZ"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l">
                        <a:spcAft>
                          <a:spcPts val="600"/>
                        </a:spcAft>
                      </a:pPr>
                      <a:r>
                        <a:rPr lang="cs-CZ" sz="1400" kern="100">
                          <a:effectLst/>
                        </a:rPr>
                        <a:t>Definition</a:t>
                      </a:r>
                      <a:endParaRPr lang="cs-CZ"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735922"/>
                  </a:ext>
                </a:extLst>
              </a:tr>
              <a:tr h="384552">
                <a:tc>
                  <a:txBody>
                    <a:bodyPr/>
                    <a:lstStyle/>
                    <a:p>
                      <a:pPr algn="just">
                        <a:spcAft>
                          <a:spcPts val="600"/>
                        </a:spcAft>
                      </a:pPr>
                      <a:r>
                        <a:rPr lang="en-GB" sz="1400" kern="100">
                          <a:effectLst/>
                        </a:rPr>
                        <a:t>A – Excellent</a:t>
                      </a:r>
                      <a:endParaRPr lang="cs-CZ"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l" fontAlgn="base">
                        <a:spcAft>
                          <a:spcPts val="600"/>
                        </a:spcAft>
                        <a:buClr>
                          <a:srgbClr val="428D96"/>
                        </a:buClr>
                        <a:buSzPts val="1150"/>
                        <a:buFont typeface="Wingdings 2" panose="05020102010507070707" pitchFamily="18" charset="2"/>
                        <a:buChar char=""/>
                      </a:pPr>
                      <a:r>
                        <a:rPr lang="en-GB" sz="1400" u="none" strike="noStrike" kern="100" noProof="0" dirty="0">
                          <a:effectLst/>
                          <a:uFill>
                            <a:solidFill>
                              <a:srgbClr val="000000"/>
                            </a:solidFill>
                          </a:uFill>
                        </a:rPr>
                        <a:t>Institution internationally competitive in the research parameters of global fields of research, and/or institution with a strong innovation potential and excellent applied research results, and/or institution excellently fulfilling its mission.</a:t>
                      </a:r>
                      <a:endParaRPr lang="en-GB" sz="1400" u="none" strike="noStrike" kern="100" noProof="0" dirty="0">
                        <a:effectLst/>
                        <a:uFill>
                          <a:solidFill>
                            <a:srgbClr val="000000"/>
                          </a:solidFill>
                        </a:uFill>
                        <a:latin typeface="Aptos" panose="020B0004020202020204" pitchFamily="34" charset="0"/>
                        <a:ea typeface="Wingdings 2" panose="05020102010507070707" pitchFamily="18" charset="2"/>
                        <a:cs typeface="Wingdings 2" panose="05020102010507070707" pitchFamily="18" charset="2"/>
                      </a:endParaRPr>
                    </a:p>
                  </a:txBody>
                  <a:tcPr marL="68580" marR="68580" marT="0" marB="0"/>
                </a:tc>
                <a:extLst>
                  <a:ext uri="{0D108BD9-81ED-4DB2-BD59-A6C34878D82A}">
                    <a16:rowId xmlns:a16="http://schemas.microsoft.com/office/drawing/2014/main" val="651876304"/>
                  </a:ext>
                </a:extLst>
              </a:tr>
              <a:tr h="439511">
                <a:tc>
                  <a:txBody>
                    <a:bodyPr/>
                    <a:lstStyle/>
                    <a:p>
                      <a:pPr algn="just">
                        <a:spcAft>
                          <a:spcPts val="600"/>
                        </a:spcAft>
                      </a:pPr>
                      <a:r>
                        <a:rPr lang="en-GB" sz="1400" kern="100">
                          <a:effectLst/>
                        </a:rPr>
                        <a:t>B – Very Good</a:t>
                      </a:r>
                      <a:endParaRPr lang="cs-CZ"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600"/>
                        </a:spcAft>
                        <a:buClr>
                          <a:srgbClr val="428D96"/>
                        </a:buClr>
                        <a:buSzPts val="1150"/>
                        <a:buFont typeface="Wingdings 2" panose="05020102010507070707" pitchFamily="18" charset="2"/>
                        <a:buChar char=""/>
                      </a:pPr>
                      <a:r>
                        <a:rPr lang="cs-CZ" sz="1400" u="none" strike="noStrike" kern="100">
                          <a:effectLst/>
                          <a:uFill>
                            <a:solidFill>
                              <a:srgbClr val="000000"/>
                            </a:solidFill>
                          </a:uFill>
                        </a:rPr>
                        <a:t>Institution of stable quality with excellent results in research, sufficient innovation potential, and/or significant applied research results; R&amp;D&amp;I results correspond to the purpose of the institution.</a:t>
                      </a:r>
                      <a:endParaRPr lang="cs-CZ" sz="1400" u="none" strike="noStrike" kern="100">
                        <a:effectLst/>
                        <a:uFill>
                          <a:solidFill>
                            <a:srgbClr val="000000"/>
                          </a:solidFill>
                        </a:uFill>
                        <a:latin typeface="Aptos" panose="020B0004020202020204" pitchFamily="34" charset="0"/>
                        <a:ea typeface="Wingdings 2" panose="05020102010507070707" pitchFamily="18" charset="2"/>
                        <a:cs typeface="Wingdings 2" panose="05020102010507070707" pitchFamily="18" charset="2"/>
                      </a:endParaRPr>
                    </a:p>
                  </a:txBody>
                  <a:tcPr marL="68580" marR="68580" marT="0" marB="0"/>
                </a:tc>
                <a:extLst>
                  <a:ext uri="{0D108BD9-81ED-4DB2-BD59-A6C34878D82A}">
                    <a16:rowId xmlns:a16="http://schemas.microsoft.com/office/drawing/2014/main" val="4283336170"/>
                  </a:ext>
                </a:extLst>
              </a:tr>
              <a:tr h="634481">
                <a:tc>
                  <a:txBody>
                    <a:bodyPr/>
                    <a:lstStyle/>
                    <a:p>
                      <a:pPr algn="just">
                        <a:spcAft>
                          <a:spcPts val="600"/>
                        </a:spcAft>
                      </a:pPr>
                      <a:r>
                        <a:rPr lang="en-GB" sz="1400" kern="100">
                          <a:effectLst/>
                        </a:rPr>
                        <a:t>C – Average</a:t>
                      </a:r>
                      <a:endParaRPr lang="cs-CZ"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buClr>
                          <a:srgbClr val="428D96"/>
                        </a:buClr>
                        <a:buSzPts val="1150"/>
                        <a:buFont typeface="Wingdings 2" panose="05020102010507070707" pitchFamily="18" charset="2"/>
                        <a:buChar char=""/>
                      </a:pPr>
                      <a:r>
                        <a:rPr lang="en-GB" sz="1400" u="none" strike="noStrike" kern="100" noProof="0" dirty="0">
                          <a:effectLst/>
                          <a:uFill>
                            <a:solidFill>
                              <a:srgbClr val="000000"/>
                            </a:solidFill>
                          </a:uFill>
                        </a:rPr>
                        <a:t>Institution of unstable quality achieving prevailingly good or average results in the parameters of basic and/or applied research, and/or institution fulfilling its purpose in an average manner.</a:t>
                      </a:r>
                    </a:p>
                    <a:p>
                      <a:pPr marL="342900" lvl="0" indent="-342900" algn="just" fontAlgn="base">
                        <a:lnSpc>
                          <a:spcPct val="115000"/>
                        </a:lnSpc>
                        <a:spcAft>
                          <a:spcPts val="600"/>
                        </a:spcAft>
                        <a:buClr>
                          <a:srgbClr val="428D96"/>
                        </a:buClr>
                        <a:buSzPts val="1150"/>
                        <a:buFont typeface="Wingdings 2" panose="05020102010507070707" pitchFamily="18" charset="2"/>
                        <a:buChar char=""/>
                      </a:pPr>
                      <a:r>
                        <a:rPr lang="en-GB" sz="1400" u="none" strike="noStrike" kern="100" noProof="0" dirty="0">
                          <a:effectLst/>
                          <a:uFill>
                            <a:solidFill>
                              <a:srgbClr val="000000"/>
                            </a:solidFill>
                          </a:uFill>
                        </a:rPr>
                        <a:t>ROs with strategies and efforts to remove weaknesses and deficiencies.</a:t>
                      </a:r>
                      <a:endParaRPr lang="en-GB" sz="1400" u="none" strike="noStrike" kern="100" noProof="0" dirty="0">
                        <a:effectLst/>
                        <a:uFill>
                          <a:solidFill>
                            <a:srgbClr val="000000"/>
                          </a:solidFill>
                        </a:uFill>
                        <a:latin typeface="Aptos" panose="020B0004020202020204" pitchFamily="34" charset="0"/>
                        <a:ea typeface="Wingdings 2" panose="05020102010507070707" pitchFamily="18" charset="2"/>
                        <a:cs typeface="Wingdings 2" panose="05020102010507070707" pitchFamily="18" charset="2"/>
                      </a:endParaRPr>
                    </a:p>
                  </a:txBody>
                  <a:tcPr marL="68580" marR="68580" marT="0" marB="0"/>
                </a:tc>
                <a:extLst>
                  <a:ext uri="{0D108BD9-81ED-4DB2-BD59-A6C34878D82A}">
                    <a16:rowId xmlns:a16="http://schemas.microsoft.com/office/drawing/2014/main" val="3108245154"/>
                  </a:ext>
                </a:extLst>
              </a:tr>
              <a:tr h="448271">
                <a:tc>
                  <a:txBody>
                    <a:bodyPr/>
                    <a:lstStyle/>
                    <a:p>
                      <a:pPr algn="just">
                        <a:spcAft>
                          <a:spcPts val="600"/>
                        </a:spcAft>
                      </a:pPr>
                      <a:r>
                        <a:rPr lang="en-GB" sz="1400" kern="100">
                          <a:effectLst/>
                        </a:rPr>
                        <a:t>D – Below Average</a:t>
                      </a:r>
                      <a:endParaRPr lang="cs-CZ"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buClr>
                          <a:srgbClr val="428D96"/>
                        </a:buClr>
                        <a:buSzPts val="1150"/>
                        <a:buFont typeface="Wingdings 2" panose="05020102010507070707" pitchFamily="18" charset="2"/>
                        <a:buChar char=""/>
                      </a:pPr>
                      <a:r>
                        <a:rPr lang="en-GB" sz="1400" u="none" strike="noStrike" kern="100" noProof="0" dirty="0">
                          <a:effectLst/>
                          <a:uFill>
                            <a:solidFill>
                              <a:srgbClr val="000000"/>
                            </a:solidFill>
                          </a:uFill>
                        </a:rPr>
                        <a:t>Institution below average in most of the parameters of basic and/or applied research.</a:t>
                      </a:r>
                    </a:p>
                    <a:p>
                      <a:pPr marL="342900" lvl="0" indent="-342900" algn="just" fontAlgn="base">
                        <a:lnSpc>
                          <a:spcPct val="115000"/>
                        </a:lnSpc>
                        <a:spcAft>
                          <a:spcPts val="600"/>
                        </a:spcAft>
                        <a:buClr>
                          <a:srgbClr val="428D96"/>
                        </a:buClr>
                        <a:buSzPts val="1150"/>
                        <a:buFont typeface="Wingdings 2" panose="05020102010507070707" pitchFamily="18" charset="2"/>
                        <a:buChar char=""/>
                      </a:pPr>
                      <a:r>
                        <a:rPr lang="en-GB" sz="1400" u="none" strike="noStrike" kern="100" noProof="0" dirty="0">
                          <a:effectLst/>
                          <a:uFill>
                            <a:solidFill>
                              <a:srgbClr val="000000"/>
                            </a:solidFill>
                          </a:uFill>
                        </a:rPr>
                        <a:t>ROs with a range of weaknesses and deficiencies, and limited efforts to remove them.</a:t>
                      </a:r>
                      <a:endParaRPr lang="en-GB" sz="1400" u="none" strike="noStrike" kern="100" noProof="0" dirty="0">
                        <a:effectLst/>
                        <a:uFill>
                          <a:solidFill>
                            <a:srgbClr val="000000"/>
                          </a:solidFill>
                        </a:uFill>
                        <a:latin typeface="Aptos" panose="020B0004020202020204" pitchFamily="34" charset="0"/>
                        <a:ea typeface="Wingdings 2" panose="05020102010507070707" pitchFamily="18" charset="2"/>
                        <a:cs typeface="Wingdings 2" panose="05020102010507070707" pitchFamily="18" charset="2"/>
                      </a:endParaRPr>
                    </a:p>
                  </a:txBody>
                  <a:tcPr marL="68580" marR="68580" marT="0" marB="0"/>
                </a:tc>
                <a:extLst>
                  <a:ext uri="{0D108BD9-81ED-4DB2-BD59-A6C34878D82A}">
                    <a16:rowId xmlns:a16="http://schemas.microsoft.com/office/drawing/2014/main" val="1376538469"/>
                  </a:ext>
                </a:extLst>
              </a:tr>
            </a:tbl>
          </a:graphicData>
        </a:graphic>
      </p:graphicFrame>
      <p:sp>
        <p:nvSpPr>
          <p:cNvPr id="4" name="Zástupný symbol pro číslo snímku 3">
            <a:extLst>
              <a:ext uri="{FF2B5EF4-FFF2-40B4-BE49-F238E27FC236}">
                <a16:creationId xmlns:a16="http://schemas.microsoft.com/office/drawing/2014/main" id="{A59B0CFA-049C-7AD3-2763-B508ECA143AF}"/>
              </a:ext>
            </a:extLst>
          </p:cNvPr>
          <p:cNvSpPr>
            <a:spLocks noGrp="1"/>
          </p:cNvSpPr>
          <p:nvPr>
            <p:ph type="sldNum" sz="quarter" idx="12"/>
          </p:nvPr>
        </p:nvSpPr>
        <p:spPr/>
        <p:txBody>
          <a:bodyPr/>
          <a:lstStyle/>
          <a:p>
            <a:fld id="{5EB70F08-41D3-4C49-9139-1BF5B9A15634}" type="slidenum">
              <a:rPr lang="cs-CZ" smtClean="0"/>
              <a:t>16</a:t>
            </a:fld>
            <a:endParaRPr lang="cs-CZ"/>
          </a:p>
        </p:txBody>
      </p:sp>
      <p:graphicFrame>
        <p:nvGraphicFramePr>
          <p:cNvPr id="3" name="Tabulka 2">
            <a:extLst>
              <a:ext uri="{FF2B5EF4-FFF2-40B4-BE49-F238E27FC236}">
                <a16:creationId xmlns:a16="http://schemas.microsoft.com/office/drawing/2014/main" id="{D237D073-C634-0EFD-60E6-7A1EF2EAE9B7}"/>
              </a:ext>
            </a:extLst>
          </p:cNvPr>
          <p:cNvGraphicFramePr>
            <a:graphicFrameLocks noGrp="1"/>
          </p:cNvGraphicFramePr>
          <p:nvPr>
            <p:extLst>
              <p:ext uri="{D42A27DB-BD31-4B8C-83A1-F6EECF244321}">
                <p14:modId xmlns:p14="http://schemas.microsoft.com/office/powerpoint/2010/main" val="837129764"/>
              </p:ext>
            </p:extLst>
          </p:nvPr>
        </p:nvGraphicFramePr>
        <p:xfrm>
          <a:off x="676914" y="4064275"/>
          <a:ext cx="4734842" cy="2327382"/>
        </p:xfrm>
        <a:graphic>
          <a:graphicData uri="http://schemas.openxmlformats.org/drawingml/2006/table">
            <a:tbl>
              <a:tblPr firstRow="1" bandRow="1">
                <a:tableStyleId>{21E4AEA4-8DFA-4A89-87EB-49C32662AFE0}</a:tableStyleId>
              </a:tblPr>
              <a:tblGrid>
                <a:gridCol w="2367421">
                  <a:extLst>
                    <a:ext uri="{9D8B030D-6E8A-4147-A177-3AD203B41FA5}">
                      <a16:colId xmlns:a16="http://schemas.microsoft.com/office/drawing/2014/main" val="1001772965"/>
                    </a:ext>
                  </a:extLst>
                </a:gridCol>
                <a:gridCol w="2367421">
                  <a:extLst>
                    <a:ext uri="{9D8B030D-6E8A-4147-A177-3AD203B41FA5}">
                      <a16:colId xmlns:a16="http://schemas.microsoft.com/office/drawing/2014/main" val="1925490457"/>
                    </a:ext>
                  </a:extLst>
                </a:gridCol>
              </a:tblGrid>
              <a:tr h="387897">
                <a:tc gridSpan="2">
                  <a:txBody>
                    <a:bodyPr/>
                    <a:lstStyle/>
                    <a:p>
                      <a:r>
                        <a:rPr lang="en-GB" noProof="0" dirty="0"/>
                        <a:t>Modules weight on the Overall Evaluation</a:t>
                      </a:r>
                    </a:p>
                  </a:txBody>
                  <a:tcPr>
                    <a:solidFill>
                      <a:srgbClr val="428D96"/>
                    </a:solidFill>
                  </a:tcPr>
                </a:tc>
                <a:tc hMerge="1">
                  <a:txBody>
                    <a:bodyPr/>
                    <a:lstStyle/>
                    <a:p>
                      <a:endParaRPr lang="cs-CZ" dirty="0"/>
                    </a:p>
                  </a:txBody>
                  <a:tcPr>
                    <a:solidFill>
                      <a:srgbClr val="428D96"/>
                    </a:solidFill>
                  </a:tcPr>
                </a:tc>
                <a:extLst>
                  <a:ext uri="{0D108BD9-81ED-4DB2-BD59-A6C34878D82A}">
                    <a16:rowId xmlns:a16="http://schemas.microsoft.com/office/drawing/2014/main" val="1022149915"/>
                  </a:ext>
                </a:extLst>
              </a:tr>
              <a:tr h="387897">
                <a:tc>
                  <a:txBody>
                    <a:bodyPr/>
                    <a:lstStyle/>
                    <a:p>
                      <a:pPr marL="0" algn="ctr" defTabSz="914400" rtl="0" eaLnBrk="1" latinLnBrk="0" hangingPunct="1"/>
                      <a:r>
                        <a:rPr lang="en-GB" sz="1800" b="1" kern="1200" noProof="0" dirty="0">
                          <a:solidFill>
                            <a:schemeClr val="lt1"/>
                          </a:solidFill>
                          <a:latin typeface="+mn-lt"/>
                          <a:ea typeface="+mn-ea"/>
                          <a:cs typeface="+mn-cs"/>
                        </a:rPr>
                        <a:t>Module</a:t>
                      </a:r>
                    </a:p>
                  </a:txBody>
                  <a:tcPr>
                    <a:solidFill>
                      <a:srgbClr val="428D96"/>
                    </a:solidFill>
                  </a:tcPr>
                </a:tc>
                <a:tc>
                  <a:txBody>
                    <a:bodyPr/>
                    <a:lstStyle/>
                    <a:p>
                      <a:pPr marL="0" algn="ctr" defTabSz="914400" rtl="0" eaLnBrk="1" latinLnBrk="0" hangingPunct="1"/>
                      <a:r>
                        <a:rPr lang="en-GB" sz="1800" b="1" kern="1200" noProof="0" dirty="0">
                          <a:solidFill>
                            <a:schemeClr val="lt1"/>
                          </a:solidFill>
                          <a:latin typeface="+mn-lt"/>
                          <a:ea typeface="+mn-ea"/>
                          <a:cs typeface="+mn-cs"/>
                        </a:rPr>
                        <a:t>Weight</a:t>
                      </a:r>
                    </a:p>
                  </a:txBody>
                  <a:tcPr>
                    <a:solidFill>
                      <a:srgbClr val="428D96"/>
                    </a:solidFill>
                  </a:tcPr>
                </a:tc>
                <a:extLst>
                  <a:ext uri="{0D108BD9-81ED-4DB2-BD59-A6C34878D82A}">
                    <a16:rowId xmlns:a16="http://schemas.microsoft.com/office/drawing/2014/main" val="2805033617"/>
                  </a:ext>
                </a:extLst>
              </a:tr>
              <a:tr h="387897">
                <a:tc>
                  <a:txBody>
                    <a:bodyPr/>
                    <a:lstStyle/>
                    <a:p>
                      <a:pPr algn="ctr"/>
                      <a:r>
                        <a:rPr lang="cs-CZ" sz="1800" b="0" dirty="0">
                          <a:solidFill>
                            <a:schemeClr val="tx1"/>
                          </a:solidFill>
                        </a:rPr>
                        <a:t>M1-M2</a:t>
                      </a:r>
                    </a:p>
                  </a:txBody>
                  <a:tcPr/>
                </a:tc>
                <a:tc>
                  <a:txBody>
                    <a:bodyPr/>
                    <a:lstStyle/>
                    <a:p>
                      <a:pPr algn="ctr"/>
                      <a:r>
                        <a:rPr lang="cs-CZ" sz="1800" b="0" dirty="0">
                          <a:solidFill>
                            <a:schemeClr val="tx1"/>
                          </a:solidFill>
                        </a:rPr>
                        <a:t>50 %</a:t>
                      </a:r>
                    </a:p>
                  </a:txBody>
                  <a:tcPr/>
                </a:tc>
                <a:extLst>
                  <a:ext uri="{0D108BD9-81ED-4DB2-BD59-A6C34878D82A}">
                    <a16:rowId xmlns:a16="http://schemas.microsoft.com/office/drawing/2014/main" val="3979381858"/>
                  </a:ext>
                </a:extLst>
              </a:tr>
              <a:tr h="387897">
                <a:tc>
                  <a:txBody>
                    <a:bodyPr/>
                    <a:lstStyle/>
                    <a:p>
                      <a:pPr algn="ctr"/>
                      <a:r>
                        <a:rPr lang="cs-CZ" sz="1800" b="0" dirty="0"/>
                        <a:t>M3</a:t>
                      </a:r>
                    </a:p>
                  </a:txBody>
                  <a:tcPr/>
                </a:tc>
                <a:tc>
                  <a:txBody>
                    <a:bodyPr/>
                    <a:lstStyle/>
                    <a:p>
                      <a:pPr algn="ctr"/>
                      <a:r>
                        <a:rPr lang="cs-CZ" sz="1800" b="0" dirty="0"/>
                        <a:t>30 %</a:t>
                      </a:r>
                    </a:p>
                  </a:txBody>
                  <a:tcPr/>
                </a:tc>
                <a:extLst>
                  <a:ext uri="{0D108BD9-81ED-4DB2-BD59-A6C34878D82A}">
                    <a16:rowId xmlns:a16="http://schemas.microsoft.com/office/drawing/2014/main" val="2798416686"/>
                  </a:ext>
                </a:extLst>
              </a:tr>
              <a:tr h="387897">
                <a:tc>
                  <a:txBody>
                    <a:bodyPr/>
                    <a:lstStyle/>
                    <a:p>
                      <a:pPr algn="ctr"/>
                      <a:r>
                        <a:rPr lang="cs-CZ" sz="1800" b="0" dirty="0"/>
                        <a:t>M4</a:t>
                      </a:r>
                    </a:p>
                  </a:txBody>
                  <a:tcPr/>
                </a:tc>
                <a:tc>
                  <a:txBody>
                    <a:bodyPr/>
                    <a:lstStyle/>
                    <a:p>
                      <a:pPr algn="ctr"/>
                      <a:r>
                        <a:rPr lang="cs-CZ" sz="1800" b="0" dirty="0"/>
                        <a:t>10 %</a:t>
                      </a:r>
                    </a:p>
                  </a:txBody>
                  <a:tcPr/>
                </a:tc>
                <a:extLst>
                  <a:ext uri="{0D108BD9-81ED-4DB2-BD59-A6C34878D82A}">
                    <a16:rowId xmlns:a16="http://schemas.microsoft.com/office/drawing/2014/main" val="3650387882"/>
                  </a:ext>
                </a:extLst>
              </a:tr>
              <a:tr h="387897">
                <a:tc>
                  <a:txBody>
                    <a:bodyPr/>
                    <a:lstStyle/>
                    <a:p>
                      <a:pPr algn="ctr"/>
                      <a:r>
                        <a:rPr lang="cs-CZ" sz="1800" b="0" dirty="0"/>
                        <a:t>M5</a:t>
                      </a:r>
                    </a:p>
                  </a:txBody>
                  <a:tcPr/>
                </a:tc>
                <a:tc>
                  <a:txBody>
                    <a:bodyPr/>
                    <a:lstStyle/>
                    <a:p>
                      <a:pPr algn="ctr"/>
                      <a:r>
                        <a:rPr lang="cs-CZ" sz="1800" b="0" dirty="0"/>
                        <a:t>10 %</a:t>
                      </a:r>
                    </a:p>
                  </a:txBody>
                  <a:tcPr/>
                </a:tc>
                <a:extLst>
                  <a:ext uri="{0D108BD9-81ED-4DB2-BD59-A6C34878D82A}">
                    <a16:rowId xmlns:a16="http://schemas.microsoft.com/office/drawing/2014/main" val="3865640529"/>
                  </a:ext>
                </a:extLst>
              </a:tr>
            </a:tbl>
          </a:graphicData>
        </a:graphic>
      </p:graphicFrame>
    </p:spTree>
    <p:extLst>
      <p:ext uri="{BB962C8B-B14F-4D97-AF65-F5344CB8AC3E}">
        <p14:creationId xmlns:p14="http://schemas.microsoft.com/office/powerpoint/2010/main" val="23157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37C2105B-E6F8-D409-31F7-EA2F55A43848}"/>
              </a:ext>
            </a:extLst>
          </p:cNvPr>
          <p:cNvSpPr>
            <a:spLocks noGrp="1"/>
          </p:cNvSpPr>
          <p:nvPr>
            <p:ph type="title"/>
          </p:nvPr>
        </p:nvSpPr>
        <p:spPr>
          <a:xfrm>
            <a:off x="778515" y="283780"/>
            <a:ext cx="10838169" cy="622138"/>
          </a:xfrm>
        </p:spPr>
        <p:txBody>
          <a:bodyPr/>
          <a:lstStyle/>
          <a:p>
            <a:r>
              <a:rPr lang="cs-CZ" dirty="0"/>
              <a:t>SER vs. ER</a:t>
            </a:r>
          </a:p>
        </p:txBody>
      </p:sp>
      <p:graphicFrame>
        <p:nvGraphicFramePr>
          <p:cNvPr id="8" name="Zástupný obsah 7">
            <a:extLst>
              <a:ext uri="{FF2B5EF4-FFF2-40B4-BE49-F238E27FC236}">
                <a16:creationId xmlns:a16="http://schemas.microsoft.com/office/drawing/2014/main" id="{D6367769-C6E0-B00F-53B2-537AA8B53684}"/>
              </a:ext>
            </a:extLst>
          </p:cNvPr>
          <p:cNvGraphicFramePr>
            <a:graphicFrameLocks noGrp="1"/>
          </p:cNvGraphicFramePr>
          <p:nvPr>
            <p:ph sz="half" idx="1"/>
          </p:nvPr>
        </p:nvGraphicFramePr>
        <p:xfrm>
          <a:off x="838201" y="904058"/>
          <a:ext cx="5156200" cy="5515792"/>
        </p:xfrm>
        <a:graphic>
          <a:graphicData uri="http://schemas.openxmlformats.org/drawingml/2006/table">
            <a:tbl>
              <a:tblPr firstRow="1" firstCol="1" bandRow="1">
                <a:tableStyleId>{5C22544A-7EE6-4342-B048-85BDC9FD1C3A}</a:tableStyleId>
              </a:tblPr>
              <a:tblGrid>
                <a:gridCol w="5156200">
                  <a:extLst>
                    <a:ext uri="{9D8B030D-6E8A-4147-A177-3AD203B41FA5}">
                      <a16:colId xmlns:a16="http://schemas.microsoft.com/office/drawing/2014/main" val="337854311"/>
                    </a:ext>
                  </a:extLst>
                </a:gridCol>
              </a:tblGrid>
              <a:tr h="2206317">
                <a:tc>
                  <a:txBody>
                    <a:bodyPr/>
                    <a:lstStyle/>
                    <a:p>
                      <a:pPr algn="just">
                        <a:spcAft>
                          <a:spcPts val="600"/>
                        </a:spcAft>
                      </a:pPr>
                      <a:r>
                        <a:rPr lang="cs-CZ" sz="1000" dirty="0">
                          <a:effectLst/>
                        </a:rPr>
                        <a:t>3.4 </a:t>
                      </a:r>
                      <a:r>
                        <a:rPr lang="en-US" sz="1000" dirty="0">
                          <a:effectLst/>
                        </a:rPr>
                        <a:t>Research results with existing or prospective impact on society</a:t>
                      </a:r>
                      <a:endParaRPr lang="cs-CZ" sz="1000" dirty="0">
                        <a:effectLst/>
                      </a:endParaRPr>
                    </a:p>
                    <a:p>
                      <a:pPr algn="just">
                        <a:lnSpc>
                          <a:spcPts val="1200"/>
                        </a:lnSpc>
                        <a:spcAft>
                          <a:spcPts val="600"/>
                        </a:spcAft>
                      </a:pPr>
                      <a:r>
                        <a:rPr lang="en-US" sz="1000" b="0" dirty="0">
                          <a:effectLst/>
                        </a:rPr>
                        <a:t>The evaluated unit shall briefly comment on a maximum of 10 (considered most significant by the evaluated unit) research results already applied or realistically heading towards application during the period of 2019–2023, based on the overview annex table 3.4.1 (it is recommended to indicate results with a link to projects listed in indicator 3.3). The evaluated unit must demonstrate in its description that the research results have led or will soon lead to positive impacts , on society (e.g. description of how the results are used by various users, the range of persons/institutions for which the result is relevant, measurable economic impacts, etc.). The evaluated entity shall indicate in its commentary whether the gender dimension is considered in these results and discuss the impacts of the results regarding sustainability. </a:t>
                      </a:r>
                    </a:p>
                    <a:p>
                      <a:pPr algn="just">
                        <a:lnSpc>
                          <a:spcPts val="1200"/>
                        </a:lnSpc>
                        <a:spcAft>
                          <a:spcPts val="600"/>
                        </a:spcAft>
                      </a:pPr>
                      <a:r>
                        <a:rPr lang="en-US" sz="1000" b="0" dirty="0">
                          <a:effectLst/>
                        </a:rPr>
                        <a:t>Maximum range 300 words/result.</a:t>
                      </a:r>
                    </a:p>
                  </a:txBody>
                  <a:tcPr marL="61451" marR="61451" marT="0" marB="0"/>
                </a:tc>
                <a:extLst>
                  <a:ext uri="{0D108BD9-81ED-4DB2-BD59-A6C34878D82A}">
                    <a16:rowId xmlns:a16="http://schemas.microsoft.com/office/drawing/2014/main" val="2562484609"/>
                  </a:ext>
                </a:extLst>
              </a:tr>
              <a:tr h="3309475">
                <a:tc>
                  <a:txBody>
                    <a:bodyPr/>
                    <a:lstStyle/>
                    <a:p>
                      <a:pPr algn="just">
                        <a:spcAft>
                          <a:spcPts val="600"/>
                        </a:spcAft>
                      </a:pPr>
                      <a:r>
                        <a:rPr lang="cs-CZ" sz="1000" dirty="0" err="1">
                          <a:solidFill>
                            <a:schemeClr val="tx1"/>
                          </a:solidFill>
                          <a:effectLst/>
                        </a:rPr>
                        <a:t>Self-assessment</a:t>
                      </a:r>
                      <a:r>
                        <a:rPr lang="cs-CZ" sz="1000" dirty="0">
                          <a:solidFill>
                            <a:schemeClr val="tx1"/>
                          </a:solidFill>
                          <a:effectLst/>
                        </a:rPr>
                        <a:t>:</a:t>
                      </a:r>
                    </a:p>
                    <a:p>
                      <a:pPr algn="just">
                        <a:spcAft>
                          <a:spcPts val="600"/>
                        </a:spcAft>
                      </a:pPr>
                      <a:r>
                        <a:rPr lang="cs-CZ" sz="1000" u="sng" dirty="0" err="1">
                          <a:solidFill>
                            <a:schemeClr val="tx1"/>
                          </a:solidFill>
                          <a:effectLst/>
                        </a:rPr>
                        <a:t>Claim</a:t>
                      </a:r>
                      <a:r>
                        <a:rPr lang="cs-CZ" sz="1000" u="sng" dirty="0">
                          <a:solidFill>
                            <a:schemeClr val="tx1"/>
                          </a:solidFill>
                          <a:effectLst/>
                        </a:rPr>
                        <a:t>:</a:t>
                      </a:r>
                      <a:endParaRPr lang="cs-CZ" sz="1000" dirty="0">
                        <a:solidFill>
                          <a:schemeClr val="tx1"/>
                        </a:solidFill>
                        <a:effectLst/>
                      </a:endParaRPr>
                    </a:p>
                    <a:p>
                      <a:pPr algn="just">
                        <a:spcAft>
                          <a:spcPts val="600"/>
                        </a:spcAft>
                      </a:pPr>
                      <a:r>
                        <a:rPr lang="en-US" sz="1200" b="0" dirty="0">
                          <a:solidFill>
                            <a:schemeClr val="tx1"/>
                          </a:solidFill>
                          <a:effectLst/>
                        </a:rPr>
                        <a:t>One of the most significant results applied in the period under review was the </a:t>
                      </a:r>
                      <a:r>
                        <a:rPr lang="cs-CZ" sz="1200" b="0" dirty="0">
                          <a:solidFill>
                            <a:schemeClr val="tx1"/>
                          </a:solidFill>
                          <a:effectLst/>
                        </a:rPr>
                        <a:t> </a:t>
                      </a:r>
                      <a:r>
                        <a:rPr lang="en-US" sz="1200" b="0" dirty="0">
                          <a:solidFill>
                            <a:schemeClr val="tx1"/>
                          </a:solidFill>
                          <a:effectLst/>
                        </a:rPr>
                        <a:t>"Methodology for reclamation of Post-Mining Pits"</a:t>
                      </a:r>
                      <a:r>
                        <a:rPr lang="cs-CZ" sz="1200" b="0" dirty="0">
                          <a:solidFill>
                            <a:schemeClr val="tx1"/>
                          </a:solidFill>
                          <a:effectLst/>
                        </a:rPr>
                        <a:t>.</a:t>
                      </a:r>
                    </a:p>
                    <a:p>
                      <a:pPr algn="just">
                        <a:spcAft>
                          <a:spcPts val="600"/>
                        </a:spcAft>
                      </a:pPr>
                      <a:r>
                        <a:rPr lang="cs-CZ" sz="1000" b="1" u="sng" dirty="0" err="1">
                          <a:solidFill>
                            <a:schemeClr val="tx1"/>
                          </a:solidFill>
                          <a:effectLst/>
                        </a:rPr>
                        <a:t>Justification</a:t>
                      </a:r>
                      <a:r>
                        <a:rPr lang="cs-CZ" sz="1000" b="1" u="sng" dirty="0">
                          <a:solidFill>
                            <a:schemeClr val="tx1"/>
                          </a:solidFill>
                          <a:effectLst/>
                        </a:rPr>
                        <a:t>:</a:t>
                      </a:r>
                      <a:endParaRPr lang="cs-CZ" sz="1000" b="1" dirty="0">
                        <a:solidFill>
                          <a:schemeClr val="tx1"/>
                        </a:solidFill>
                        <a:effectLst/>
                      </a:endParaRPr>
                    </a:p>
                    <a:p>
                      <a:pPr algn="just">
                        <a:spcAft>
                          <a:spcPts val="600"/>
                        </a:spcAft>
                      </a:pPr>
                      <a:r>
                        <a:rPr lang="en-US" sz="1200" b="0" dirty="0">
                          <a:solidFill>
                            <a:schemeClr val="tx1"/>
                          </a:solidFill>
                          <a:effectLst/>
                        </a:rPr>
                        <a:t>The evaluated unit has long been engaged in research in the field of removal/reduction of environmental burdens associated with mineral extraction. "Methodology for the reclamation of Post-Mining Pits" will have a major impact on how future post-mining landscape reclamation projects will be carried out</a:t>
                      </a:r>
                      <a:r>
                        <a:rPr lang="cs-CZ" sz="1200" b="0" dirty="0">
                          <a:solidFill>
                            <a:schemeClr val="tx1"/>
                          </a:solidFill>
                          <a:effectLst/>
                        </a:rPr>
                        <a:t>.</a:t>
                      </a:r>
                    </a:p>
                    <a:p>
                      <a:pPr algn="just">
                        <a:spcAft>
                          <a:spcPts val="600"/>
                        </a:spcAft>
                      </a:pPr>
                      <a:r>
                        <a:rPr lang="cs-CZ" sz="1000" u="sng" dirty="0">
                          <a:solidFill>
                            <a:schemeClr val="tx1"/>
                          </a:solidFill>
                          <a:effectLst/>
                        </a:rPr>
                        <a:t>Evidence:</a:t>
                      </a:r>
                      <a:endParaRPr lang="cs-CZ" sz="1000" dirty="0">
                        <a:solidFill>
                          <a:schemeClr val="tx1"/>
                        </a:solidFill>
                        <a:effectLst/>
                      </a:endParaRPr>
                    </a:p>
                    <a:p>
                      <a:pPr algn="just">
                        <a:spcAft>
                          <a:spcPts val="600"/>
                        </a:spcAft>
                      </a:pPr>
                      <a:r>
                        <a:rPr lang="en-US" sz="1200" b="0" dirty="0">
                          <a:solidFill>
                            <a:schemeClr val="tx1"/>
                          </a:solidFill>
                          <a:effectLst/>
                        </a:rPr>
                        <a:t>The Ministry of the Environment has approved the "Methodology for the Reclamation of </a:t>
                      </a:r>
                      <a:r>
                        <a:rPr lang="en-US" sz="1200" b="0" dirty="0" err="1">
                          <a:solidFill>
                            <a:schemeClr val="tx1"/>
                          </a:solidFill>
                          <a:effectLst/>
                        </a:rPr>
                        <a:t>of</a:t>
                      </a:r>
                      <a:r>
                        <a:rPr lang="en-US" sz="1200" b="0" dirty="0">
                          <a:solidFill>
                            <a:schemeClr val="tx1"/>
                          </a:solidFill>
                          <a:effectLst/>
                        </a:rPr>
                        <a:t> Post-Mining Pits" and all future reclamation projects funded by the Ministry must be prepared and implemented in accordance with this methodology</a:t>
                      </a:r>
                      <a:r>
                        <a:rPr lang="cs-CZ" sz="1200" b="0" dirty="0">
                          <a:solidFill>
                            <a:schemeClr val="tx1"/>
                          </a:solidFill>
                          <a:effectLst/>
                        </a:rPr>
                        <a:t>.</a:t>
                      </a:r>
                      <a:endParaRPr lang="cs-CZ"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1451" marR="61451" marT="0" marB="0">
                    <a:noFill/>
                  </a:tcPr>
                </a:tc>
                <a:extLst>
                  <a:ext uri="{0D108BD9-81ED-4DB2-BD59-A6C34878D82A}">
                    <a16:rowId xmlns:a16="http://schemas.microsoft.com/office/drawing/2014/main" val="1070565734"/>
                  </a:ext>
                </a:extLst>
              </a:tr>
            </a:tbl>
          </a:graphicData>
        </a:graphic>
      </p:graphicFrame>
      <p:graphicFrame>
        <p:nvGraphicFramePr>
          <p:cNvPr id="12" name="Zástupný obsah 11">
            <a:extLst>
              <a:ext uri="{FF2B5EF4-FFF2-40B4-BE49-F238E27FC236}">
                <a16:creationId xmlns:a16="http://schemas.microsoft.com/office/drawing/2014/main" id="{7FB20BE4-B764-A01B-FCA8-5C136EA0FEFB}"/>
              </a:ext>
            </a:extLst>
          </p:cNvPr>
          <p:cNvGraphicFramePr>
            <a:graphicFrameLocks noGrp="1"/>
          </p:cNvGraphicFramePr>
          <p:nvPr>
            <p:ph sz="half" idx="2"/>
          </p:nvPr>
        </p:nvGraphicFramePr>
        <p:xfrm>
          <a:off x="6197600" y="902205"/>
          <a:ext cx="5156200" cy="5034488"/>
        </p:xfrm>
        <a:graphic>
          <a:graphicData uri="http://schemas.openxmlformats.org/drawingml/2006/table">
            <a:tbl>
              <a:tblPr firstRow="1" firstCol="1" bandRow="1">
                <a:tableStyleId>{5C22544A-7EE6-4342-B048-85BDC9FD1C3A}</a:tableStyleId>
              </a:tblPr>
              <a:tblGrid>
                <a:gridCol w="3630438">
                  <a:extLst>
                    <a:ext uri="{9D8B030D-6E8A-4147-A177-3AD203B41FA5}">
                      <a16:colId xmlns:a16="http://schemas.microsoft.com/office/drawing/2014/main" val="2788709094"/>
                    </a:ext>
                  </a:extLst>
                </a:gridCol>
                <a:gridCol w="1525762">
                  <a:extLst>
                    <a:ext uri="{9D8B030D-6E8A-4147-A177-3AD203B41FA5}">
                      <a16:colId xmlns:a16="http://schemas.microsoft.com/office/drawing/2014/main" val="1980278911"/>
                    </a:ext>
                  </a:extLst>
                </a:gridCol>
              </a:tblGrid>
              <a:tr h="1781254">
                <a:tc gridSpan="2">
                  <a:txBody>
                    <a:bodyPr/>
                    <a:lstStyle/>
                    <a:p>
                      <a:pPr algn="just">
                        <a:spcBef>
                          <a:spcPts val="200"/>
                        </a:spcBef>
                      </a:pPr>
                      <a:r>
                        <a:rPr lang="en-GB" sz="1000" dirty="0">
                          <a:effectLst/>
                        </a:rPr>
                        <a:t>3.</a:t>
                      </a:r>
                      <a:r>
                        <a:rPr lang="cs-CZ" sz="1000" dirty="0">
                          <a:effectLst/>
                        </a:rPr>
                        <a:t>4 </a:t>
                      </a:r>
                      <a:r>
                        <a:rPr lang="en-US" sz="1000" dirty="0">
                          <a:effectLst/>
                        </a:rPr>
                        <a:t>Research results with existing or prospective impact on society</a:t>
                      </a:r>
                      <a:endParaRPr lang="cs-CZ" sz="1000" dirty="0">
                        <a:effectLst/>
                      </a:endParaRPr>
                    </a:p>
                    <a:p>
                      <a:pPr algn="just">
                        <a:spcBef>
                          <a:spcPts val="200"/>
                        </a:spcBef>
                      </a:pPr>
                      <a:r>
                        <a:rPr lang="en-US" sz="1000" b="0" dirty="0">
                          <a:effectLst/>
                        </a:rPr>
                        <a:t>Evaluate the research results already applied in practice or intended to be applied in practice. When evaluating, consider whether the results are proportionate to the R&amp;D&amp;I capacities of the evaluated unit, how they contribute to the fulfilment of the mission and vision of the evaluated unit and, if stated in the self-evaluation, how the results take into account the gender dimension and sustainability. Use the data from the full results summary in Table 3.4.1 to supplement the evaluation.</a:t>
                      </a:r>
                      <a:endParaRPr lang="cs-CZ" sz="1000" b="0" dirty="0">
                        <a:effectLst/>
                        <a:latin typeface="Calibri" panose="020F0502020204030204" pitchFamily="34" charset="0"/>
                        <a:ea typeface="Calibri" panose="020F0502020204030204" pitchFamily="34" charset="0"/>
                        <a:cs typeface="Arial" panose="020B0604020202020204" pitchFamily="34" charset="0"/>
                      </a:endParaRPr>
                    </a:p>
                  </a:txBody>
                  <a:tcPr marL="61417" marR="61417" marT="0" marB="0"/>
                </a:tc>
                <a:tc hMerge="1">
                  <a:txBody>
                    <a:bodyPr/>
                    <a:lstStyle/>
                    <a:p>
                      <a:endParaRPr lang="cs-CZ"/>
                    </a:p>
                  </a:txBody>
                  <a:tcPr/>
                </a:tc>
                <a:extLst>
                  <a:ext uri="{0D108BD9-81ED-4DB2-BD59-A6C34878D82A}">
                    <a16:rowId xmlns:a16="http://schemas.microsoft.com/office/drawing/2014/main" val="537648566"/>
                  </a:ext>
                </a:extLst>
              </a:tr>
              <a:tr h="85581">
                <a:tc>
                  <a:txBody>
                    <a:bodyPr/>
                    <a:lstStyle/>
                    <a:p>
                      <a:pPr algn="just">
                        <a:spcAft>
                          <a:spcPts val="600"/>
                        </a:spcAft>
                      </a:pPr>
                      <a:r>
                        <a:rPr lang="en-GB" sz="1000" dirty="0">
                          <a:effectLst/>
                        </a:rPr>
                        <a:t>Rating </a:t>
                      </a:r>
                      <a:r>
                        <a:rPr lang="en-GB" sz="1000" dirty="0">
                          <a:effectLst/>
                          <a:sym typeface="Symbol" panose="05050102010706020507" pitchFamily="18" charset="2"/>
                        </a:rPr>
                        <a:t></a:t>
                      </a:r>
                      <a:r>
                        <a:rPr lang="en-GB" sz="1000" dirty="0">
                          <a:effectLst/>
                        </a:rPr>
                        <a:t>1–5</a:t>
                      </a:r>
                      <a:r>
                        <a:rPr lang="en-GB" sz="1000" dirty="0">
                          <a:effectLst/>
                          <a:sym typeface="Symbol" panose="05050102010706020507" pitchFamily="18" charset="2"/>
                        </a:rPr>
                        <a:t></a:t>
                      </a:r>
                      <a:r>
                        <a:rPr lang="en-GB" sz="1000" dirty="0">
                          <a:effectLst/>
                        </a:rPr>
                        <a:t>:</a:t>
                      </a:r>
                      <a:endParaRPr lang="cs-CZ" sz="1000" dirty="0">
                        <a:effectLst/>
                        <a:latin typeface="Calibri" panose="020F0502020204030204" pitchFamily="34" charset="0"/>
                        <a:ea typeface="Calibri" panose="020F0502020204030204" pitchFamily="34" charset="0"/>
                        <a:cs typeface="Arial" panose="020B0604020202020204" pitchFamily="34" charset="0"/>
                      </a:endParaRPr>
                    </a:p>
                  </a:txBody>
                  <a:tcPr marL="61417" marR="61417" marT="0" marB="0"/>
                </a:tc>
                <a:tc>
                  <a:txBody>
                    <a:bodyPr/>
                    <a:lstStyle/>
                    <a:p>
                      <a:pPr algn="ctr">
                        <a:spcAft>
                          <a:spcPts val="600"/>
                        </a:spcAft>
                      </a:pPr>
                      <a:r>
                        <a:rPr lang="cs-CZ" sz="1600" b="1" dirty="0">
                          <a:effectLst/>
                        </a:rPr>
                        <a:t>5</a:t>
                      </a:r>
                      <a:endParaRPr lang="cs-CZ" sz="1000" dirty="0">
                        <a:effectLst/>
                        <a:latin typeface="Calibri" panose="020F0502020204030204" pitchFamily="34" charset="0"/>
                        <a:ea typeface="Calibri" panose="020F0502020204030204" pitchFamily="34" charset="0"/>
                        <a:cs typeface="Arial" panose="020B0604020202020204" pitchFamily="34" charset="0"/>
                      </a:endParaRPr>
                    </a:p>
                  </a:txBody>
                  <a:tcPr marL="61417" marR="61417" marT="0" marB="0" anchor="ctr"/>
                </a:tc>
                <a:extLst>
                  <a:ext uri="{0D108BD9-81ED-4DB2-BD59-A6C34878D82A}">
                    <a16:rowId xmlns:a16="http://schemas.microsoft.com/office/drawing/2014/main" val="3104205475"/>
                  </a:ext>
                </a:extLst>
              </a:tr>
              <a:tr h="1504697">
                <a:tc gridSpan="2">
                  <a:txBody>
                    <a:bodyPr/>
                    <a:lstStyle/>
                    <a:p>
                      <a:pPr algn="just">
                        <a:spcAft>
                          <a:spcPts val="600"/>
                        </a:spcAft>
                      </a:pPr>
                      <a:r>
                        <a:rPr lang="en-GB" sz="1000" dirty="0">
                          <a:solidFill>
                            <a:schemeClr val="tx1"/>
                          </a:solidFill>
                          <a:effectLst/>
                        </a:rPr>
                        <a:t>Qualitative assessment:</a:t>
                      </a:r>
                      <a:endParaRPr lang="cs-CZ" sz="1000" dirty="0">
                        <a:solidFill>
                          <a:schemeClr val="tx1"/>
                        </a:solidFill>
                        <a:effectLst/>
                      </a:endParaRPr>
                    </a:p>
                    <a:p>
                      <a:pPr algn="just">
                        <a:spcAft>
                          <a:spcPts val="600"/>
                        </a:spcAft>
                      </a:pPr>
                      <a:r>
                        <a:rPr lang="en-US" sz="1200" b="0" dirty="0">
                          <a:solidFill>
                            <a:schemeClr val="tx1"/>
                          </a:solidFill>
                          <a:effectLst/>
                        </a:rPr>
                        <a:t>The results listed are fully in line with the mission and long-term R&amp;D&amp;I objectives of the evaluated unit. All of the results, especially the "Methodology for Reclamation of Post-Mining Pits", have a clear impact on society, both in terms of improving the lives of larger communities and in terms of economic impact.</a:t>
                      </a:r>
                      <a:endParaRPr lang="cs-CZ"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1417" marR="61417" marT="0" marB="0">
                    <a:noFill/>
                  </a:tcPr>
                </a:tc>
                <a:tc hMerge="1">
                  <a:txBody>
                    <a:bodyPr/>
                    <a:lstStyle/>
                    <a:p>
                      <a:endParaRPr lang="cs-CZ"/>
                    </a:p>
                  </a:txBody>
                  <a:tcPr/>
                </a:tc>
                <a:extLst>
                  <a:ext uri="{0D108BD9-81ED-4DB2-BD59-A6C34878D82A}">
                    <a16:rowId xmlns:a16="http://schemas.microsoft.com/office/drawing/2014/main" val="2531678784"/>
                  </a:ext>
                </a:extLst>
              </a:tr>
              <a:tr h="1504697">
                <a:tc gridSpan="2">
                  <a:txBody>
                    <a:bodyPr/>
                    <a:lstStyle/>
                    <a:p>
                      <a:pPr algn="just">
                        <a:spcAft>
                          <a:spcPts val="600"/>
                        </a:spcAft>
                      </a:pPr>
                      <a:r>
                        <a:rPr lang="en-GB" sz="1000" dirty="0">
                          <a:solidFill>
                            <a:schemeClr val="tx1"/>
                          </a:solidFill>
                          <a:effectLst/>
                        </a:rPr>
                        <a:t>Recommendations:</a:t>
                      </a:r>
                      <a:endParaRPr lang="cs-CZ" sz="1000" dirty="0">
                        <a:solidFill>
                          <a:schemeClr val="tx1"/>
                        </a:solidFill>
                        <a:effectLst/>
                      </a:endParaRPr>
                    </a:p>
                    <a:p>
                      <a:pPr algn="just">
                        <a:spcAft>
                          <a:spcPts val="600"/>
                        </a:spcAft>
                      </a:pPr>
                      <a:r>
                        <a:rPr lang="en-US" sz="1200" b="0" dirty="0">
                          <a:solidFill>
                            <a:schemeClr val="tx1"/>
                          </a:solidFill>
                          <a:effectLst/>
                        </a:rPr>
                        <a:t>The evaluated unit has adequately fulfilled its mission and R&amp;D&amp;I objectives. For further improvement, it is suggested to seek stronger connections outside the governmental bodies and to look for more partners in the application area.</a:t>
                      </a:r>
                      <a:endParaRPr lang="cs-CZ"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1417" marR="61417" marT="0" marB="0">
                    <a:noFill/>
                  </a:tcPr>
                </a:tc>
                <a:tc hMerge="1">
                  <a:txBody>
                    <a:bodyPr/>
                    <a:lstStyle/>
                    <a:p>
                      <a:endParaRPr lang="cs-CZ"/>
                    </a:p>
                  </a:txBody>
                  <a:tcPr/>
                </a:tc>
                <a:extLst>
                  <a:ext uri="{0D108BD9-81ED-4DB2-BD59-A6C34878D82A}">
                    <a16:rowId xmlns:a16="http://schemas.microsoft.com/office/drawing/2014/main" val="233657533"/>
                  </a:ext>
                </a:extLst>
              </a:tr>
            </a:tbl>
          </a:graphicData>
        </a:graphic>
      </p:graphicFrame>
      <p:sp>
        <p:nvSpPr>
          <p:cNvPr id="4" name="Zástupný symbol pro číslo snímku 3">
            <a:extLst>
              <a:ext uri="{FF2B5EF4-FFF2-40B4-BE49-F238E27FC236}">
                <a16:creationId xmlns:a16="http://schemas.microsoft.com/office/drawing/2014/main" id="{9792F46F-D47C-AFA8-1DF2-CA15969DE403}"/>
              </a:ext>
            </a:extLst>
          </p:cNvPr>
          <p:cNvSpPr>
            <a:spLocks noGrp="1"/>
          </p:cNvSpPr>
          <p:nvPr>
            <p:ph type="sldNum" sz="quarter" idx="12"/>
          </p:nvPr>
        </p:nvSpPr>
        <p:spPr/>
        <p:txBody>
          <a:bodyPr/>
          <a:lstStyle/>
          <a:p>
            <a:fld id="{5EB70F08-41D3-4C49-9139-1BF5B9A15634}" type="slidenum">
              <a:rPr lang="cs-CZ" smtClean="0"/>
              <a:t>17</a:t>
            </a:fld>
            <a:endParaRPr lang="cs-CZ"/>
          </a:p>
        </p:txBody>
      </p:sp>
      <p:sp>
        <p:nvSpPr>
          <p:cNvPr id="9" name="Rectangle 1">
            <a:extLst>
              <a:ext uri="{FF2B5EF4-FFF2-40B4-BE49-F238E27FC236}">
                <a16:creationId xmlns:a16="http://schemas.microsoft.com/office/drawing/2014/main" id="{12974E19-1121-5A10-EDB0-CDB9AA54EA5F}"/>
              </a:ext>
            </a:extLst>
          </p:cNvPr>
          <p:cNvSpPr>
            <a:spLocks noChangeArrowheads="1"/>
          </p:cNvSpPr>
          <p:nvPr/>
        </p:nvSpPr>
        <p:spPr bwMode="auto">
          <a:xfrm>
            <a:off x="838201" y="9040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908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66A183-3EB7-E802-6056-429AE7C3E624}"/>
              </a:ext>
            </a:extLst>
          </p:cNvPr>
          <p:cNvSpPr>
            <a:spLocks noGrp="1"/>
          </p:cNvSpPr>
          <p:nvPr>
            <p:ph type="title"/>
          </p:nvPr>
        </p:nvSpPr>
        <p:spPr>
          <a:xfrm>
            <a:off x="729598" y="506279"/>
            <a:ext cx="10838169" cy="622138"/>
          </a:xfrm>
        </p:spPr>
        <p:txBody>
          <a:bodyPr/>
          <a:lstStyle/>
          <a:p>
            <a:r>
              <a:rPr lang="en-GB" dirty="0"/>
              <a:t>Harmonization sessions</a:t>
            </a:r>
          </a:p>
        </p:txBody>
      </p:sp>
      <p:sp>
        <p:nvSpPr>
          <p:cNvPr id="3" name="Zástupný obsah 2">
            <a:extLst>
              <a:ext uri="{FF2B5EF4-FFF2-40B4-BE49-F238E27FC236}">
                <a16:creationId xmlns:a16="http://schemas.microsoft.com/office/drawing/2014/main" id="{C7AD9A31-B38D-1916-2ABC-B19E9D83E70D}"/>
              </a:ext>
            </a:extLst>
          </p:cNvPr>
          <p:cNvSpPr>
            <a:spLocks noGrp="1"/>
          </p:cNvSpPr>
          <p:nvPr>
            <p:ph idx="1"/>
          </p:nvPr>
        </p:nvSpPr>
        <p:spPr>
          <a:xfrm>
            <a:off x="729598" y="1042018"/>
            <a:ext cx="10608961" cy="5396104"/>
          </a:xfrm>
        </p:spPr>
        <p:txBody>
          <a:bodyPr>
            <a:normAutofit/>
          </a:bodyPr>
          <a:lstStyle/>
          <a:p>
            <a:r>
              <a:rPr lang="en-GB" sz="2000" i="0" u="none" strike="noStrike" baseline="0" dirty="0">
                <a:solidFill>
                  <a:srgbClr val="000000"/>
                </a:solidFill>
                <a:latin typeface="Calibri" panose="020F0502020204030204" pitchFamily="34" charset="0"/>
              </a:rPr>
              <a:t>Main goal: </a:t>
            </a:r>
            <a:r>
              <a:rPr lang="en-GB" sz="2000" b="1" i="0" u="none" strike="noStrike" baseline="0" dirty="0">
                <a:solidFill>
                  <a:srgbClr val="000000"/>
                </a:solidFill>
                <a:latin typeface="Calibri" panose="020F0502020204030204" pitchFamily="34" charset="0"/>
              </a:rPr>
              <a:t>To harmonize the approach of the different IEPs during the evaluation </a:t>
            </a:r>
            <a:r>
              <a:rPr lang="en-GB" sz="2000" b="1" dirty="0">
                <a:solidFill>
                  <a:srgbClr val="000000"/>
                </a:solidFill>
                <a:latin typeface="Calibri" panose="020F0502020204030204" pitchFamily="34" charset="0"/>
              </a:rPr>
              <a:t>process in order to obtain fair, transparent and objective results (Harmonization Sessions EAC + IEPs)</a:t>
            </a:r>
          </a:p>
          <a:p>
            <a:r>
              <a:rPr lang="en-GB" sz="2000" b="1" dirty="0">
                <a:latin typeface="Calibri" panose="020F0502020204030204" pitchFamily="34" charset="0"/>
                <a:cs typeface="Calibri" panose="020F0502020204030204" pitchFamily="34" charset="0"/>
              </a:rPr>
              <a:t>Objectives</a:t>
            </a:r>
            <a:r>
              <a:rPr lang="en-GB" sz="2000" b="1" dirty="0"/>
              <a:t>:</a:t>
            </a:r>
          </a:p>
          <a:p>
            <a:pPr lvl="2"/>
            <a:r>
              <a:rPr lang="en-GB" sz="2000" dirty="0"/>
              <a:t>To define criteria of </a:t>
            </a:r>
            <a:r>
              <a:rPr lang="en-GB" sz="2000" b="1" dirty="0"/>
              <a:t>quality and relevance of R&amp;D&amp;I outcomes </a:t>
            </a:r>
            <a:r>
              <a:rPr lang="en-GB" sz="2000" dirty="0"/>
              <a:t>and embed this definition among IEPs</a:t>
            </a:r>
            <a:endParaRPr lang="en-GB" sz="2000" b="1" dirty="0"/>
          </a:p>
          <a:p>
            <a:pPr lvl="2"/>
            <a:r>
              <a:rPr lang="en-GB" sz="2000" dirty="0"/>
              <a:t>To calibrate relevance of</a:t>
            </a:r>
            <a:r>
              <a:rPr lang="en-GB" sz="2000" b="1" dirty="0"/>
              <a:t> indicators set by Methodology HEI2025+ </a:t>
            </a:r>
            <a:r>
              <a:rPr lang="en-GB" sz="2000" dirty="0"/>
              <a:t>within the individual FORDs</a:t>
            </a:r>
          </a:p>
          <a:p>
            <a:pPr lvl="2"/>
            <a:r>
              <a:rPr lang="en-GB" sz="2000" dirty="0"/>
              <a:t>To agree on </a:t>
            </a:r>
            <a:r>
              <a:rPr lang="en-GB" sz="2000" b="1" dirty="0"/>
              <a:t>how to use indicators </a:t>
            </a:r>
            <a:r>
              <a:rPr lang="en-GB" sz="2000" dirty="0"/>
              <a:t>to ensure </a:t>
            </a:r>
            <a:r>
              <a:rPr lang="en-GB" sz="2000" b="1" dirty="0"/>
              <a:t>fair assessment </a:t>
            </a:r>
            <a:r>
              <a:rPr lang="en-GB" sz="2000" dirty="0"/>
              <a:t>across all IEPs/HEIs</a:t>
            </a:r>
          </a:p>
          <a:p>
            <a:endParaRPr lang="en-GB" sz="2000" b="1" dirty="0"/>
          </a:p>
          <a:p>
            <a:r>
              <a:rPr lang="en-GB" sz="2000" b="1" dirty="0"/>
              <a:t>Expected outcomes of harmonization sessions</a:t>
            </a:r>
            <a:r>
              <a:rPr lang="en-GB" sz="2000" dirty="0"/>
              <a:t>: </a:t>
            </a:r>
          </a:p>
          <a:p>
            <a:pPr lvl="2"/>
            <a:r>
              <a:rPr lang="en-GB" sz="2000" dirty="0"/>
              <a:t>To enhance the discussion between EAC and IEPs regarding:</a:t>
            </a:r>
          </a:p>
          <a:p>
            <a:pPr lvl="2"/>
            <a:r>
              <a:rPr lang="en-GB" sz="2000" dirty="0"/>
              <a:t>Proposition of general FORD specific benchmarks of internationally competitive outcomes for each evaluated indicator in Module 3 (</a:t>
            </a:r>
            <a:r>
              <a:rPr lang="en-GB" sz="2000" dirty="0" err="1"/>
              <a:t>modul</a:t>
            </a:r>
            <a:r>
              <a:rPr lang="cs-CZ" sz="2000" dirty="0"/>
              <a:t>es</a:t>
            </a:r>
            <a:r>
              <a:rPr lang="en-GB" sz="2000" dirty="0"/>
              <a:t> 4</a:t>
            </a:r>
            <a:r>
              <a:rPr lang="cs-CZ" sz="2000" dirty="0"/>
              <a:t>–</a:t>
            </a:r>
            <a:r>
              <a:rPr lang="en-GB" sz="2000" dirty="0"/>
              <a:t>5 if relevant).</a:t>
            </a:r>
          </a:p>
          <a:p>
            <a:pPr lvl="2"/>
            <a:r>
              <a:rPr lang="en-GB" sz="2000" dirty="0"/>
              <a:t>Proposition of FORD specific approach to calibrate indicators set by Methodology HEI2025+</a:t>
            </a:r>
          </a:p>
          <a:p>
            <a:pPr lvl="2"/>
            <a:r>
              <a:rPr lang="en-GB" sz="2000" dirty="0"/>
              <a:t>The implementation of the benchmarks and use indicators to ensure fair assessment across all IEPs/HEIs.</a:t>
            </a:r>
          </a:p>
        </p:txBody>
      </p:sp>
      <p:sp>
        <p:nvSpPr>
          <p:cNvPr id="4" name="Zástupný symbol pro číslo snímku 3">
            <a:extLst>
              <a:ext uri="{FF2B5EF4-FFF2-40B4-BE49-F238E27FC236}">
                <a16:creationId xmlns:a16="http://schemas.microsoft.com/office/drawing/2014/main" id="{864A80BC-702B-1337-FBDC-2215C9F43546}"/>
              </a:ext>
            </a:extLst>
          </p:cNvPr>
          <p:cNvSpPr>
            <a:spLocks noGrp="1"/>
          </p:cNvSpPr>
          <p:nvPr>
            <p:ph type="sldNum" sz="quarter" idx="12"/>
          </p:nvPr>
        </p:nvSpPr>
        <p:spPr/>
        <p:txBody>
          <a:bodyPr/>
          <a:lstStyle/>
          <a:p>
            <a:fld id="{5EB70F08-41D3-4C49-9139-1BF5B9A15634}" type="slidenum">
              <a:rPr lang="cs-CZ" smtClean="0"/>
              <a:t>18</a:t>
            </a:fld>
            <a:endParaRPr lang="cs-CZ"/>
          </a:p>
        </p:txBody>
      </p:sp>
    </p:spTree>
    <p:extLst>
      <p:ext uri="{BB962C8B-B14F-4D97-AF65-F5344CB8AC3E}">
        <p14:creationId xmlns:p14="http://schemas.microsoft.com/office/powerpoint/2010/main" val="222807415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6159-AB11-1A91-4C4C-7210EA6F9BA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33398B-57E8-A692-49A0-ACF5EB7B69B3}"/>
              </a:ext>
            </a:extLst>
          </p:cNvPr>
          <p:cNvSpPr>
            <a:spLocks noGrp="1"/>
          </p:cNvSpPr>
          <p:nvPr>
            <p:ph type="title"/>
          </p:nvPr>
        </p:nvSpPr>
        <p:spPr>
          <a:xfrm>
            <a:off x="676915" y="321152"/>
            <a:ext cx="10838169" cy="671793"/>
          </a:xfrm>
        </p:spPr>
        <p:txBody>
          <a:bodyPr/>
          <a:lstStyle/>
          <a:p>
            <a:r>
              <a:rPr lang="en-GB" b="1" dirty="0"/>
              <a:t>Timeline of workshops and harmonization of IEPs and EAC</a:t>
            </a:r>
          </a:p>
        </p:txBody>
      </p:sp>
      <p:graphicFrame>
        <p:nvGraphicFramePr>
          <p:cNvPr id="8" name="Zástupný obsah 7">
            <a:extLst>
              <a:ext uri="{FF2B5EF4-FFF2-40B4-BE49-F238E27FC236}">
                <a16:creationId xmlns:a16="http://schemas.microsoft.com/office/drawing/2014/main" id="{86093683-F110-E0D8-8C61-FEA3A402DF53}"/>
              </a:ext>
            </a:extLst>
          </p:cNvPr>
          <p:cNvGraphicFramePr>
            <a:graphicFrameLocks noGrp="1"/>
          </p:cNvGraphicFramePr>
          <p:nvPr>
            <p:ph idx="1"/>
            <p:extLst>
              <p:ext uri="{D42A27DB-BD31-4B8C-83A1-F6EECF244321}">
                <p14:modId xmlns:p14="http://schemas.microsoft.com/office/powerpoint/2010/main" val="459149392"/>
              </p:ext>
            </p:extLst>
          </p:nvPr>
        </p:nvGraphicFramePr>
        <p:xfrm>
          <a:off x="729600" y="1091682"/>
          <a:ext cx="10456142" cy="4657768"/>
        </p:xfrm>
        <a:graphic>
          <a:graphicData uri="http://schemas.openxmlformats.org/drawingml/2006/table">
            <a:tbl>
              <a:tblPr firstRow="1" bandRow="1">
                <a:tableStyleId>{5C22544A-7EE6-4342-B048-85BDC9FD1C3A}</a:tableStyleId>
              </a:tblPr>
              <a:tblGrid>
                <a:gridCol w="4926572">
                  <a:extLst>
                    <a:ext uri="{9D8B030D-6E8A-4147-A177-3AD203B41FA5}">
                      <a16:colId xmlns:a16="http://schemas.microsoft.com/office/drawing/2014/main" val="3703273268"/>
                    </a:ext>
                  </a:extLst>
                </a:gridCol>
                <a:gridCol w="5529570">
                  <a:extLst>
                    <a:ext uri="{9D8B030D-6E8A-4147-A177-3AD203B41FA5}">
                      <a16:colId xmlns:a16="http://schemas.microsoft.com/office/drawing/2014/main" val="4008800165"/>
                    </a:ext>
                  </a:extLst>
                </a:gridCol>
              </a:tblGrid>
              <a:tr h="582221">
                <a:tc>
                  <a:txBody>
                    <a:bodyPr/>
                    <a:lstStyle/>
                    <a:p>
                      <a:pPr algn="ctr"/>
                      <a:r>
                        <a:rPr lang="cs-CZ" dirty="0"/>
                        <a:t>FORD</a:t>
                      </a:r>
                    </a:p>
                  </a:txBody>
                  <a:tcPr/>
                </a:tc>
                <a:tc>
                  <a:txBody>
                    <a:bodyPr/>
                    <a:lstStyle/>
                    <a:p>
                      <a:pPr algn="ctr"/>
                      <a:r>
                        <a:rPr lang="cs-CZ" dirty="0" err="1"/>
                        <a:t>Date</a:t>
                      </a:r>
                      <a:endParaRPr lang="cs-CZ" dirty="0"/>
                    </a:p>
                  </a:txBody>
                  <a:tcPr/>
                </a:tc>
                <a:extLst>
                  <a:ext uri="{0D108BD9-81ED-4DB2-BD59-A6C34878D82A}">
                    <a16:rowId xmlns:a16="http://schemas.microsoft.com/office/drawing/2014/main" val="2377398529"/>
                  </a:ext>
                </a:extLst>
              </a:tr>
              <a:tr h="582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noProof="0" dirty="0">
                          <a:solidFill>
                            <a:schemeClr val="dk1"/>
                          </a:solidFill>
                          <a:effectLst/>
                          <a:latin typeface="+mn-lt"/>
                          <a:ea typeface="+mn-ea"/>
                          <a:cs typeface="+mn-cs"/>
                        </a:rPr>
                        <a:t>1 – </a:t>
                      </a:r>
                      <a:r>
                        <a:rPr lang="en-GB" sz="1800" b="1" kern="1200" noProof="0" dirty="0">
                          <a:solidFill>
                            <a:schemeClr val="dk1"/>
                          </a:solidFill>
                          <a:effectLst/>
                          <a:latin typeface="+mn-lt"/>
                          <a:ea typeface="+mn-ea"/>
                          <a:cs typeface="+mn-cs"/>
                        </a:rPr>
                        <a:t>Natural Sciences</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dirty="0">
                          <a:solidFill>
                            <a:schemeClr val="dk1"/>
                          </a:solidFill>
                          <a:effectLst/>
                          <a:latin typeface="+mn-lt"/>
                          <a:ea typeface="+mn-ea"/>
                          <a:cs typeface="+mn-cs"/>
                        </a:rPr>
                        <a:t>6. 3. 2025, 16:00 </a:t>
                      </a:r>
                    </a:p>
                  </a:txBody>
                  <a:tcPr marL="68580" marR="144145" marT="0" marB="0" anchor="ctr"/>
                </a:tc>
                <a:extLst>
                  <a:ext uri="{0D108BD9-81ED-4DB2-BD59-A6C34878D82A}">
                    <a16:rowId xmlns:a16="http://schemas.microsoft.com/office/drawing/2014/main" val="3370537027"/>
                  </a:ext>
                </a:extLst>
              </a:tr>
              <a:tr h="582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noProof="0" dirty="0">
                          <a:solidFill>
                            <a:schemeClr val="dk1"/>
                          </a:solidFill>
                          <a:effectLst/>
                          <a:latin typeface="+mn-lt"/>
                          <a:ea typeface="+mn-ea"/>
                          <a:cs typeface="+mn-cs"/>
                        </a:rPr>
                        <a:t>2 – </a:t>
                      </a:r>
                      <a:r>
                        <a:rPr lang="en-GB" sz="1800" b="1" kern="1200" noProof="0" dirty="0">
                          <a:solidFill>
                            <a:schemeClr val="dk1"/>
                          </a:solidFill>
                          <a:effectLst/>
                          <a:latin typeface="+mn-lt"/>
                          <a:ea typeface="+mn-ea"/>
                          <a:cs typeface="+mn-cs"/>
                        </a:rPr>
                        <a:t>Engineering and Technology </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dirty="0">
                          <a:solidFill>
                            <a:schemeClr val="dk1"/>
                          </a:solidFill>
                          <a:effectLst/>
                          <a:latin typeface="+mn-lt"/>
                          <a:ea typeface="+mn-ea"/>
                          <a:cs typeface="+mn-cs"/>
                        </a:rPr>
                        <a:t>13. 3. 2025, 16:00</a:t>
                      </a:r>
                    </a:p>
                  </a:txBody>
                  <a:tcPr marL="68580" marR="144145" marT="0" marB="0" anchor="ctr"/>
                </a:tc>
                <a:extLst>
                  <a:ext uri="{0D108BD9-81ED-4DB2-BD59-A6C34878D82A}">
                    <a16:rowId xmlns:a16="http://schemas.microsoft.com/office/drawing/2014/main" val="1152256885"/>
                  </a:ext>
                </a:extLst>
              </a:tr>
              <a:tr h="582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noProof="0" dirty="0">
                          <a:solidFill>
                            <a:schemeClr val="dk1"/>
                          </a:solidFill>
                          <a:effectLst/>
                          <a:latin typeface="+mn-lt"/>
                          <a:ea typeface="+mn-ea"/>
                          <a:cs typeface="+mn-cs"/>
                        </a:rPr>
                        <a:t>3 – </a:t>
                      </a:r>
                      <a:r>
                        <a:rPr lang="en-GB" sz="1800" b="1" kern="1200" noProof="0" dirty="0">
                          <a:solidFill>
                            <a:schemeClr val="dk1"/>
                          </a:solidFill>
                          <a:effectLst/>
                          <a:latin typeface="+mn-lt"/>
                          <a:ea typeface="+mn-ea"/>
                          <a:cs typeface="+mn-cs"/>
                        </a:rPr>
                        <a:t>Medical and Health Sciences</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dirty="0">
                          <a:solidFill>
                            <a:schemeClr val="dk1"/>
                          </a:solidFill>
                          <a:effectLst/>
                          <a:latin typeface="+mn-lt"/>
                          <a:ea typeface="+mn-ea"/>
                          <a:cs typeface="+mn-cs"/>
                        </a:rPr>
                        <a:t>18. 3. 2025, 16:00</a:t>
                      </a:r>
                    </a:p>
                  </a:txBody>
                  <a:tcPr marL="68580" marR="144145" marT="0" marB="0" anchor="ctr"/>
                </a:tc>
                <a:extLst>
                  <a:ext uri="{0D108BD9-81ED-4DB2-BD59-A6C34878D82A}">
                    <a16:rowId xmlns:a16="http://schemas.microsoft.com/office/drawing/2014/main" val="1203954185"/>
                  </a:ext>
                </a:extLst>
              </a:tr>
              <a:tr h="582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noProof="0" dirty="0">
                          <a:solidFill>
                            <a:schemeClr val="dk1"/>
                          </a:solidFill>
                          <a:effectLst/>
                          <a:latin typeface="+mn-lt"/>
                          <a:ea typeface="+mn-ea"/>
                          <a:cs typeface="+mn-cs"/>
                        </a:rPr>
                        <a:t>4 – </a:t>
                      </a:r>
                      <a:r>
                        <a:rPr lang="en-GB" sz="1800" b="1" kern="1200" noProof="0" dirty="0">
                          <a:solidFill>
                            <a:schemeClr val="dk1"/>
                          </a:solidFill>
                          <a:effectLst/>
                          <a:latin typeface="+mn-lt"/>
                          <a:ea typeface="+mn-ea"/>
                          <a:cs typeface="+mn-cs"/>
                        </a:rPr>
                        <a:t>Agriculture and Veterinary Science</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dirty="0">
                          <a:solidFill>
                            <a:schemeClr val="dk1"/>
                          </a:solidFill>
                          <a:effectLst/>
                          <a:latin typeface="+mn-lt"/>
                          <a:ea typeface="+mn-ea"/>
                          <a:cs typeface="+mn-cs"/>
                        </a:rPr>
                        <a:t>27. 3. 2025, 16:00</a:t>
                      </a:r>
                    </a:p>
                  </a:txBody>
                  <a:tcPr marL="68580" marR="144145" marT="0" marB="0" anchor="ctr"/>
                </a:tc>
                <a:extLst>
                  <a:ext uri="{0D108BD9-81ED-4DB2-BD59-A6C34878D82A}">
                    <a16:rowId xmlns:a16="http://schemas.microsoft.com/office/drawing/2014/main" val="1092617311"/>
                  </a:ext>
                </a:extLst>
              </a:tr>
              <a:tr h="582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kern="1200" noProof="0" dirty="0">
                          <a:solidFill>
                            <a:schemeClr val="dk1"/>
                          </a:solidFill>
                          <a:effectLst/>
                          <a:latin typeface="+mn-lt"/>
                          <a:ea typeface="+mn-ea"/>
                          <a:cs typeface="+mn-cs"/>
                        </a:rPr>
                        <a:t>5 – </a:t>
                      </a:r>
                      <a:r>
                        <a:rPr lang="en-GB" sz="1800" b="1" kern="1200" noProof="0" dirty="0">
                          <a:solidFill>
                            <a:schemeClr val="dk1"/>
                          </a:solidFill>
                          <a:effectLst/>
                          <a:latin typeface="+mn-lt"/>
                          <a:ea typeface="+mn-ea"/>
                          <a:cs typeface="+mn-cs"/>
                        </a:rPr>
                        <a:t>Social Science</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dirty="0">
                          <a:solidFill>
                            <a:schemeClr val="dk1"/>
                          </a:solidFill>
                          <a:effectLst/>
                          <a:latin typeface="+mn-lt"/>
                          <a:ea typeface="+mn-ea"/>
                          <a:cs typeface="+mn-cs"/>
                        </a:rPr>
                        <a:t>3. 4. 2025, 16:00</a:t>
                      </a:r>
                    </a:p>
                  </a:txBody>
                  <a:tcPr marL="68580" marR="144145" marT="0" marB="0" anchor="ctr"/>
                </a:tc>
                <a:extLst>
                  <a:ext uri="{0D108BD9-81ED-4DB2-BD59-A6C34878D82A}">
                    <a16:rowId xmlns:a16="http://schemas.microsoft.com/office/drawing/2014/main" val="3317943813"/>
                  </a:ext>
                </a:extLst>
              </a:tr>
              <a:tr h="582221">
                <a:tc>
                  <a:txBody>
                    <a:bodyPr/>
                    <a:lstStyle/>
                    <a:p>
                      <a:pPr algn="ctr"/>
                      <a:r>
                        <a:rPr lang="cs-CZ" sz="1800" b="1" kern="1200" noProof="0" dirty="0">
                          <a:solidFill>
                            <a:schemeClr val="dk1"/>
                          </a:solidFill>
                          <a:effectLst/>
                          <a:latin typeface="+mn-lt"/>
                          <a:ea typeface="+mn-ea"/>
                          <a:cs typeface="+mn-cs"/>
                        </a:rPr>
                        <a:t>5 – </a:t>
                      </a:r>
                      <a:r>
                        <a:rPr lang="en-GB" sz="1800" b="1" kern="1200" noProof="0" dirty="0">
                          <a:solidFill>
                            <a:schemeClr val="dk1"/>
                          </a:solidFill>
                          <a:effectLst/>
                          <a:latin typeface="+mn-lt"/>
                          <a:ea typeface="+mn-ea"/>
                          <a:cs typeface="+mn-cs"/>
                        </a:rPr>
                        <a:t>Humanities and Arts</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a:solidFill>
                            <a:schemeClr val="dk1"/>
                          </a:solidFill>
                          <a:effectLst/>
                          <a:latin typeface="+mn-lt"/>
                          <a:ea typeface="+mn-ea"/>
                          <a:cs typeface="+mn-cs"/>
                        </a:rPr>
                        <a:t>10. 4. 2025, 16:00</a:t>
                      </a:r>
                    </a:p>
                  </a:txBody>
                  <a:tcPr marL="68580" marR="144145" marT="0" marB="0" anchor="ctr"/>
                </a:tc>
                <a:extLst>
                  <a:ext uri="{0D108BD9-81ED-4DB2-BD59-A6C34878D82A}">
                    <a16:rowId xmlns:a16="http://schemas.microsoft.com/office/drawing/2014/main" val="1958378584"/>
                  </a:ext>
                </a:extLst>
              </a:tr>
              <a:tr h="582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noProof="0" dirty="0">
                          <a:solidFill>
                            <a:schemeClr val="dk1"/>
                          </a:solidFill>
                          <a:effectLst/>
                          <a:latin typeface="+mn-lt"/>
                          <a:ea typeface="+mn-ea"/>
                          <a:cs typeface="+mn-cs"/>
                        </a:rPr>
                        <a:t>General Panel (Chairs)</a:t>
                      </a:r>
                      <a:endParaRPr lang="en-GB" sz="1800" b="1" i="0" u="none" strike="noStrike" kern="1200" baseline="0" noProof="0" dirty="0">
                        <a:solidFill>
                          <a:schemeClr val="dk1"/>
                        </a:solidFill>
                        <a:latin typeface="+mn-lt"/>
                        <a:ea typeface="+mn-ea"/>
                        <a:cs typeface="+mn-cs"/>
                      </a:endParaRPr>
                    </a:p>
                  </a:txBody>
                  <a:tcPr anchor="ctr"/>
                </a:tc>
                <a:tc>
                  <a:txBody>
                    <a:bodyPr/>
                    <a:lstStyle/>
                    <a:p>
                      <a:pPr marL="0" algn="ctr" defTabSz="914400" rtl="0" eaLnBrk="1" latinLnBrk="0" hangingPunct="1">
                        <a:lnSpc>
                          <a:spcPct val="110000"/>
                        </a:lnSpc>
                        <a:spcAft>
                          <a:spcPts val="600"/>
                        </a:spcAft>
                      </a:pPr>
                      <a:r>
                        <a:rPr lang="cs-CZ" sz="1800" kern="1200" dirty="0">
                          <a:solidFill>
                            <a:schemeClr val="dk1"/>
                          </a:solidFill>
                          <a:effectLst/>
                          <a:latin typeface="+mn-lt"/>
                          <a:ea typeface="+mn-ea"/>
                          <a:cs typeface="+mn-cs"/>
                        </a:rPr>
                        <a:t>16. 4. 2025, 16:00</a:t>
                      </a:r>
                    </a:p>
                  </a:txBody>
                  <a:tcPr marL="68580" marR="144145" marT="0" marB="0" anchor="ctr"/>
                </a:tc>
                <a:extLst>
                  <a:ext uri="{0D108BD9-81ED-4DB2-BD59-A6C34878D82A}">
                    <a16:rowId xmlns:a16="http://schemas.microsoft.com/office/drawing/2014/main" val="850598019"/>
                  </a:ext>
                </a:extLst>
              </a:tr>
            </a:tbl>
          </a:graphicData>
        </a:graphic>
      </p:graphicFrame>
      <p:sp>
        <p:nvSpPr>
          <p:cNvPr id="4" name="Zástupný symbol pro číslo snímku 3">
            <a:extLst>
              <a:ext uri="{FF2B5EF4-FFF2-40B4-BE49-F238E27FC236}">
                <a16:creationId xmlns:a16="http://schemas.microsoft.com/office/drawing/2014/main" id="{5D478531-E9F0-EAC0-1703-F25852AF1DF7}"/>
              </a:ext>
            </a:extLst>
          </p:cNvPr>
          <p:cNvSpPr>
            <a:spLocks noGrp="1"/>
          </p:cNvSpPr>
          <p:nvPr>
            <p:ph type="sldNum" sz="quarter" idx="12"/>
          </p:nvPr>
        </p:nvSpPr>
        <p:spPr/>
        <p:txBody>
          <a:bodyPr/>
          <a:lstStyle/>
          <a:p>
            <a:fld id="{5EB70F08-41D3-4C49-9139-1BF5B9A15634}" type="slidenum">
              <a:rPr lang="en-GB" smtClean="0"/>
              <a:t>19</a:t>
            </a:fld>
            <a:endParaRPr lang="en-GB" dirty="0"/>
          </a:p>
        </p:txBody>
      </p:sp>
    </p:spTree>
    <p:extLst>
      <p:ext uri="{BB962C8B-B14F-4D97-AF65-F5344CB8AC3E}">
        <p14:creationId xmlns:p14="http://schemas.microsoft.com/office/powerpoint/2010/main" val="155971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12D993-1B45-FE0A-2073-3AEA6DF77FAA}"/>
              </a:ext>
            </a:extLst>
          </p:cNvPr>
          <p:cNvSpPr>
            <a:spLocks noGrp="1"/>
          </p:cNvSpPr>
          <p:nvPr>
            <p:ph type="title"/>
          </p:nvPr>
        </p:nvSpPr>
        <p:spPr>
          <a:xfrm>
            <a:off x="729600" y="613722"/>
            <a:ext cx="10838169" cy="622138"/>
          </a:xfrm>
        </p:spPr>
        <p:txBody>
          <a:bodyPr/>
          <a:lstStyle/>
          <a:p>
            <a:r>
              <a:rPr lang="en-GB" b="1" dirty="0"/>
              <a:t>Programme</a:t>
            </a:r>
          </a:p>
        </p:txBody>
      </p:sp>
      <p:sp>
        <p:nvSpPr>
          <p:cNvPr id="3" name="Zástupný obsah 2">
            <a:extLst>
              <a:ext uri="{FF2B5EF4-FFF2-40B4-BE49-F238E27FC236}">
                <a16:creationId xmlns:a16="http://schemas.microsoft.com/office/drawing/2014/main" id="{BCE91ED1-B2B6-B986-F098-02F2ADE62178}"/>
              </a:ext>
            </a:extLst>
          </p:cNvPr>
          <p:cNvSpPr>
            <a:spLocks noGrp="1"/>
          </p:cNvSpPr>
          <p:nvPr>
            <p:ph idx="1"/>
          </p:nvPr>
        </p:nvSpPr>
        <p:spPr>
          <a:xfrm>
            <a:off x="729600" y="1190052"/>
            <a:ext cx="8414400" cy="5258235"/>
          </a:xfrm>
        </p:spPr>
        <p:txBody>
          <a:bodyPr>
            <a:normAutofit/>
          </a:bodyPr>
          <a:lstStyle/>
          <a:p>
            <a:pPr>
              <a:spcAft>
                <a:spcPts val="1000"/>
              </a:spcAft>
            </a:pPr>
            <a:r>
              <a:rPr lang="en-GB" b="1" dirty="0"/>
              <a:t>Evaluation of the HEI</a:t>
            </a:r>
            <a:r>
              <a:rPr lang="en-GB" b="1" cap="none" dirty="0"/>
              <a:t>s</a:t>
            </a:r>
            <a:r>
              <a:rPr lang="en-GB" b="1" dirty="0"/>
              <a:t> in the Czech Republic 2025: A quick summary </a:t>
            </a:r>
          </a:p>
          <a:p>
            <a:pPr>
              <a:spcAft>
                <a:spcPts val="1000"/>
              </a:spcAft>
            </a:pPr>
            <a:r>
              <a:rPr lang="en-GB" b="1" dirty="0"/>
              <a:t>Provider‘s level of evaluation: Modules 3–5</a:t>
            </a:r>
          </a:p>
          <a:p>
            <a:pPr>
              <a:spcAft>
                <a:spcPts val="1000"/>
              </a:spcAft>
            </a:pPr>
            <a:r>
              <a:rPr lang="en-GB" b="1" dirty="0"/>
              <a:t>International evaluation panels‘ workflow</a:t>
            </a:r>
          </a:p>
          <a:p>
            <a:pPr>
              <a:spcAft>
                <a:spcPts val="1000"/>
              </a:spcAft>
            </a:pPr>
            <a:r>
              <a:rPr lang="en-GB" b="1" dirty="0"/>
              <a:t>What is required from the IEP members?</a:t>
            </a:r>
          </a:p>
          <a:p>
            <a:pPr>
              <a:spcAft>
                <a:spcPts val="1000"/>
              </a:spcAft>
            </a:pPr>
            <a:r>
              <a:rPr lang="en-GB" b="1" dirty="0"/>
              <a:t>What is being evaluated?</a:t>
            </a:r>
          </a:p>
          <a:p>
            <a:pPr>
              <a:spcAft>
                <a:spcPts val="1000"/>
              </a:spcAft>
            </a:pPr>
            <a:r>
              <a:rPr lang="en-GB" b="1" dirty="0"/>
              <a:t>The self-evaluation report (SER)</a:t>
            </a:r>
          </a:p>
          <a:p>
            <a:pPr>
              <a:spcAft>
                <a:spcPts val="1000"/>
              </a:spcAft>
            </a:pPr>
            <a:r>
              <a:rPr lang="en-GB" b="1" dirty="0"/>
              <a:t>On-site visit</a:t>
            </a:r>
          </a:p>
          <a:p>
            <a:pPr>
              <a:spcAft>
                <a:spcPts val="1000"/>
              </a:spcAft>
            </a:pPr>
            <a:r>
              <a:rPr lang="en-GB" b="1" dirty="0"/>
              <a:t>The Evaluation Report (ER)</a:t>
            </a:r>
          </a:p>
          <a:p>
            <a:pPr>
              <a:spcAft>
                <a:spcPts val="1000"/>
              </a:spcAft>
            </a:pPr>
            <a:r>
              <a:rPr lang="en-GB" b="1" dirty="0"/>
              <a:t>The Preparation of the Evaluation Report (ER)</a:t>
            </a:r>
          </a:p>
          <a:p>
            <a:pPr>
              <a:spcAft>
                <a:spcPts val="1000"/>
              </a:spcAft>
            </a:pPr>
            <a:r>
              <a:rPr lang="en-GB" b="1" dirty="0"/>
              <a:t>Grading</a:t>
            </a:r>
          </a:p>
          <a:p>
            <a:pPr>
              <a:spcAft>
                <a:spcPts val="1000"/>
              </a:spcAft>
            </a:pPr>
            <a:r>
              <a:rPr lang="en-GB" b="1" dirty="0"/>
              <a:t>Harmonization Sessions</a:t>
            </a:r>
          </a:p>
          <a:p>
            <a:pPr>
              <a:spcAft>
                <a:spcPts val="1000"/>
              </a:spcAft>
            </a:pPr>
            <a:r>
              <a:rPr lang="en-GB" b="1" dirty="0"/>
              <a:t>Timeline for the upcoming weeks</a:t>
            </a:r>
          </a:p>
        </p:txBody>
      </p:sp>
      <p:sp>
        <p:nvSpPr>
          <p:cNvPr id="4" name="Zástupný symbol pro číslo snímku 3">
            <a:extLst>
              <a:ext uri="{FF2B5EF4-FFF2-40B4-BE49-F238E27FC236}">
                <a16:creationId xmlns:a16="http://schemas.microsoft.com/office/drawing/2014/main" id="{7F9DA403-2A23-9766-9D02-6DC0E1231E37}"/>
              </a:ext>
            </a:extLst>
          </p:cNvPr>
          <p:cNvSpPr>
            <a:spLocks noGrp="1"/>
          </p:cNvSpPr>
          <p:nvPr>
            <p:ph type="sldNum" sz="quarter" idx="12"/>
          </p:nvPr>
        </p:nvSpPr>
        <p:spPr/>
        <p:txBody>
          <a:bodyPr/>
          <a:lstStyle/>
          <a:p>
            <a:fld id="{5EB70F08-41D3-4C49-9139-1BF5B9A15634}" type="slidenum">
              <a:rPr lang="en-GB" smtClean="0"/>
              <a:t>2</a:t>
            </a:fld>
            <a:endParaRPr lang="en-GB" dirty="0"/>
          </a:p>
        </p:txBody>
      </p:sp>
      <p:sp>
        <p:nvSpPr>
          <p:cNvPr id="5" name="Obdélník 4">
            <a:extLst>
              <a:ext uri="{FF2B5EF4-FFF2-40B4-BE49-F238E27FC236}">
                <a16:creationId xmlns:a16="http://schemas.microsoft.com/office/drawing/2014/main" id="{A74D853B-1B34-944B-4767-8B062C9E08B8}"/>
              </a:ext>
            </a:extLst>
          </p:cNvPr>
          <p:cNvSpPr/>
          <p:nvPr/>
        </p:nvSpPr>
        <p:spPr>
          <a:xfrm>
            <a:off x="11442364" y="2032060"/>
            <a:ext cx="221096" cy="328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Obrázek 5">
            <a:extLst>
              <a:ext uri="{FF2B5EF4-FFF2-40B4-BE49-F238E27FC236}">
                <a16:creationId xmlns:a16="http://schemas.microsoft.com/office/drawing/2014/main" id="{1A48401E-1D83-B540-A666-8682CB529C6A}"/>
              </a:ext>
            </a:extLst>
          </p:cNvPr>
          <p:cNvPicPr>
            <a:picLocks noChangeAspect="1"/>
          </p:cNvPicPr>
          <p:nvPr/>
        </p:nvPicPr>
        <p:blipFill rotWithShape="1">
          <a:blip r:embed="rId3">
            <a:extLst>
              <a:ext uri="{28A0092B-C50C-407E-A947-70E740481C1C}">
                <a14:useLocalDpi xmlns:a14="http://schemas.microsoft.com/office/drawing/2010/main" val="0"/>
              </a:ext>
            </a:extLst>
          </a:blip>
          <a:srcRect l="7575" r="4379"/>
          <a:stretch/>
        </p:blipFill>
        <p:spPr>
          <a:xfrm>
            <a:off x="6481567" y="1903806"/>
            <a:ext cx="4960797" cy="3764142"/>
          </a:xfrm>
          <a:prstGeom prst="rect">
            <a:avLst/>
          </a:prstGeom>
        </p:spPr>
      </p:pic>
    </p:spTree>
    <p:extLst>
      <p:ext uri="{BB962C8B-B14F-4D97-AF65-F5344CB8AC3E}">
        <p14:creationId xmlns:p14="http://schemas.microsoft.com/office/powerpoint/2010/main" val="2875281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B25EC4-2225-4B1B-B70F-49FD082399FF}"/>
              </a:ext>
            </a:extLst>
          </p:cNvPr>
          <p:cNvSpPr txBox="1">
            <a:spLocks/>
          </p:cNvSpPr>
          <p:nvPr/>
        </p:nvSpPr>
        <p:spPr>
          <a:xfrm>
            <a:off x="276225" y="2488575"/>
            <a:ext cx="11620500" cy="852488"/>
          </a:xfrm>
          <a:prstGeom prst="rect">
            <a:avLst/>
          </a:prstGeom>
        </p:spPr>
        <p:txBody>
          <a:bodyPr>
            <a:normAutofit/>
          </a:bodyPr>
          <a:lstStyle>
            <a:lvl1pPr algn="l" defTabSz="914400" rtl="0" eaLnBrk="1" latinLnBrk="0" hangingPunct="1">
              <a:lnSpc>
                <a:spcPct val="90000"/>
              </a:lnSpc>
              <a:spcBef>
                <a:spcPct val="0"/>
              </a:spcBef>
              <a:buNone/>
              <a:defRPr sz="2100" kern="1200" cap="all" baseline="0">
                <a:solidFill>
                  <a:srgbClr val="428D96"/>
                </a:solidFill>
                <a:latin typeface="Calibri" panose="020F0502020204030204" pitchFamily="34" charset="0"/>
                <a:ea typeface="+mj-ea"/>
                <a:cs typeface="+mj-cs"/>
              </a:defRPr>
            </a:lvl1pPr>
          </a:lstStyle>
          <a:p>
            <a:pPr marL="108000" lvl="0" algn="ctr">
              <a:lnSpc>
                <a:spcPct val="100000"/>
              </a:lnSpc>
              <a:spcBef>
                <a:spcPts val="0"/>
              </a:spcBef>
              <a:buClr>
                <a:srgbClr val="428D96"/>
              </a:buClr>
              <a:defRPr/>
            </a:pPr>
            <a:r>
              <a:rPr lang="en-GB" sz="4000" cap="small" dirty="0">
                <a:solidFill>
                  <a:prstClr val="white"/>
                </a:solidFill>
                <a:latin typeface="Calibri" panose="020F0502020204030204"/>
              </a:rPr>
              <a:t>Thank you very much for your attention</a:t>
            </a:r>
            <a:r>
              <a:rPr lang="cs-CZ" sz="4000" cap="small" dirty="0">
                <a:solidFill>
                  <a:prstClr val="white"/>
                </a:solidFill>
                <a:latin typeface="Calibri" panose="020F0502020204030204"/>
              </a:rPr>
              <a:t>!</a:t>
            </a:r>
          </a:p>
        </p:txBody>
      </p:sp>
      <p:sp>
        <p:nvSpPr>
          <p:cNvPr id="3" name="Zástupný symbol pro obsah 2">
            <a:extLst>
              <a:ext uri="{FF2B5EF4-FFF2-40B4-BE49-F238E27FC236}">
                <a16:creationId xmlns:a16="http://schemas.microsoft.com/office/drawing/2014/main" id="{B122202F-EEE8-4954-9F16-9A0A24DCD134}"/>
              </a:ext>
            </a:extLst>
          </p:cNvPr>
          <p:cNvSpPr txBox="1">
            <a:spLocks/>
          </p:cNvSpPr>
          <p:nvPr/>
        </p:nvSpPr>
        <p:spPr>
          <a:xfrm>
            <a:off x="2286000" y="3659415"/>
            <a:ext cx="7669530" cy="1312635"/>
          </a:xfrm>
          <a:prstGeom prst="rect">
            <a:avLst/>
          </a:prstGeom>
        </p:spPr>
        <p:txBody>
          <a:bodyPr>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buNone/>
            </a:pPr>
            <a:r>
              <a:rPr lang="cs-CZ" sz="2500" b="1" cap="all" dirty="0">
                <a:solidFill>
                  <a:schemeClr val="bg1"/>
                </a:solidFill>
              </a:rPr>
              <a:t>EVALUATION </a:t>
            </a:r>
            <a:r>
              <a:rPr lang="cs-CZ" sz="2500" b="1" cap="all" dirty="0" err="1">
                <a:solidFill>
                  <a:schemeClr val="bg1"/>
                </a:solidFill>
              </a:rPr>
              <a:t>of</a:t>
            </a:r>
            <a:r>
              <a:rPr lang="cs-CZ" sz="2500" b="1" cap="all" dirty="0">
                <a:solidFill>
                  <a:schemeClr val="bg1"/>
                </a:solidFill>
              </a:rPr>
              <a:t> </a:t>
            </a:r>
            <a:r>
              <a:rPr lang="cs-CZ" sz="2500" b="1" cap="all" dirty="0" err="1">
                <a:solidFill>
                  <a:schemeClr val="bg1"/>
                </a:solidFill>
              </a:rPr>
              <a:t>research</a:t>
            </a:r>
            <a:r>
              <a:rPr lang="cs-CZ" sz="2500" b="1" cap="all" dirty="0">
                <a:solidFill>
                  <a:schemeClr val="bg1"/>
                </a:solidFill>
              </a:rPr>
              <a:t> </a:t>
            </a:r>
            <a:r>
              <a:rPr lang="cs-CZ" sz="2500" b="1" cap="all" dirty="0" err="1">
                <a:solidFill>
                  <a:schemeClr val="bg1"/>
                </a:solidFill>
              </a:rPr>
              <a:t>organizations</a:t>
            </a:r>
            <a:r>
              <a:rPr lang="cs-CZ" sz="2500" b="1" cap="all" dirty="0">
                <a:solidFill>
                  <a:schemeClr val="bg1"/>
                </a:solidFill>
              </a:rPr>
              <a:t> TEAM</a:t>
            </a:r>
          </a:p>
          <a:p>
            <a:pPr marL="108000" indent="0" algn="ctr">
              <a:buNone/>
            </a:pPr>
            <a:r>
              <a:rPr lang="en-US" sz="1800" dirty="0">
                <a:solidFill>
                  <a:schemeClr val="bg1"/>
                </a:solidFill>
              </a:rPr>
              <a:t>Minister</a:t>
            </a:r>
            <a:r>
              <a:rPr lang="cs-CZ" sz="1800" dirty="0">
                <a:solidFill>
                  <a:schemeClr val="bg1"/>
                </a:solidFill>
              </a:rPr>
              <a:t>y</a:t>
            </a:r>
            <a:r>
              <a:rPr lang="en-US" sz="1800" dirty="0">
                <a:solidFill>
                  <a:schemeClr val="bg1"/>
                </a:solidFill>
              </a:rPr>
              <a:t> of Education, Youth and Sports of the Czech Republic</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886" y="838686"/>
            <a:ext cx="2180682" cy="1039079"/>
          </a:xfrm>
          <a:prstGeom prst="rect">
            <a:avLst/>
          </a:prstGeom>
        </p:spPr>
      </p:pic>
      <p:sp>
        <p:nvSpPr>
          <p:cNvPr id="6" name="Zástupný symbol pro obsah 2">
            <a:extLst>
              <a:ext uri="{FF2B5EF4-FFF2-40B4-BE49-F238E27FC236}">
                <a16:creationId xmlns:a16="http://schemas.microsoft.com/office/drawing/2014/main" id="{B122202F-EEE8-4954-9F16-9A0A24DCD134}"/>
              </a:ext>
            </a:extLst>
          </p:cNvPr>
          <p:cNvSpPr txBox="1">
            <a:spLocks/>
          </p:cNvSpPr>
          <p:nvPr/>
        </p:nvSpPr>
        <p:spPr>
          <a:xfrm>
            <a:off x="1571625" y="5951673"/>
            <a:ext cx="1857375" cy="906328"/>
          </a:xfrm>
          <a:prstGeom prst="rect">
            <a:avLst/>
          </a:prstGeom>
        </p:spPr>
        <p:txBody>
          <a:bodyPr vert="horz" lIns="0" tIns="0" rIns="0" bIns="0" rtlCol="0">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fi-FI" sz="1400" dirty="0">
                <a:solidFill>
                  <a:schemeClr val="bg1"/>
                </a:solidFill>
              </a:rPr>
              <a:t>Karmelitská 529/5</a:t>
            </a:r>
          </a:p>
          <a:p>
            <a:pPr marL="108000" indent="0" algn="ctr">
              <a:spcAft>
                <a:spcPts val="0"/>
              </a:spcAft>
              <a:buNone/>
            </a:pPr>
            <a:r>
              <a:rPr lang="fi-FI" sz="1400" dirty="0">
                <a:solidFill>
                  <a:schemeClr val="bg1"/>
                </a:solidFill>
              </a:rPr>
              <a:t>118 12 Praha 1</a:t>
            </a:r>
            <a:endParaRPr lang="cs-CZ" sz="1400" dirty="0">
              <a:solidFill>
                <a:schemeClr val="bg1"/>
              </a:solidFill>
            </a:endParaRPr>
          </a:p>
        </p:txBody>
      </p:sp>
      <p:sp>
        <p:nvSpPr>
          <p:cNvPr id="9" name="Zástupný symbol pro obsah 2">
            <a:extLst>
              <a:ext uri="{FF2B5EF4-FFF2-40B4-BE49-F238E27FC236}">
                <a16:creationId xmlns:a16="http://schemas.microsoft.com/office/drawing/2014/main" id="{B122202F-EEE8-4954-9F16-9A0A24DCD134}"/>
              </a:ext>
            </a:extLst>
          </p:cNvPr>
          <p:cNvSpPr txBox="1">
            <a:spLocks/>
          </p:cNvSpPr>
          <p:nvPr/>
        </p:nvSpPr>
        <p:spPr>
          <a:xfrm>
            <a:off x="3429000" y="5949097"/>
            <a:ext cx="2666999" cy="906328"/>
          </a:xfrm>
          <a:prstGeom prst="rect">
            <a:avLst/>
          </a:prstGeom>
        </p:spPr>
        <p:txBody>
          <a:bodyPr vert="horz" lIns="0" tIns="0" rIns="0" bIns="0" rtlCol="0">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cs-CZ" sz="1400" dirty="0">
                <a:solidFill>
                  <a:schemeClr val="bg1"/>
                </a:solidFill>
                <a:hlinkClick r:id="rId4"/>
              </a:rPr>
              <a:t>hodnoceniVS2025@msmt.gov.cz</a:t>
            </a:r>
            <a:r>
              <a:rPr lang="cs-CZ" sz="1400" dirty="0">
                <a:solidFill>
                  <a:schemeClr val="bg1"/>
                </a:solidFill>
              </a:rPr>
              <a:t> </a:t>
            </a:r>
          </a:p>
        </p:txBody>
      </p:sp>
      <p:sp>
        <p:nvSpPr>
          <p:cNvPr id="10" name="Zástupný symbol pro obsah 2">
            <a:extLst>
              <a:ext uri="{FF2B5EF4-FFF2-40B4-BE49-F238E27FC236}">
                <a16:creationId xmlns:a16="http://schemas.microsoft.com/office/drawing/2014/main" id="{B122202F-EEE8-4954-9F16-9A0A24DCD134}"/>
              </a:ext>
            </a:extLst>
          </p:cNvPr>
          <p:cNvSpPr txBox="1">
            <a:spLocks/>
          </p:cNvSpPr>
          <p:nvPr/>
        </p:nvSpPr>
        <p:spPr>
          <a:xfrm>
            <a:off x="6408136" y="5964119"/>
            <a:ext cx="1857375" cy="906328"/>
          </a:xfrm>
          <a:prstGeom prst="rect">
            <a:avLst/>
          </a:prstGeom>
        </p:spPr>
        <p:txBody>
          <a:bodyPr vert="horz" lIns="0" tIns="0" rIns="0" bIns="0" rtlCol="0">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cs-CZ" sz="1400" dirty="0">
                <a:solidFill>
                  <a:schemeClr val="bg1"/>
                </a:solidFill>
              </a:rPr>
              <a:t>+420 777 491 016</a:t>
            </a:r>
            <a:br>
              <a:rPr lang="cs-CZ" sz="1400" dirty="0">
                <a:solidFill>
                  <a:schemeClr val="bg1"/>
                </a:solidFill>
              </a:rPr>
            </a:br>
            <a:r>
              <a:rPr lang="cs-CZ" sz="1400" dirty="0">
                <a:solidFill>
                  <a:schemeClr val="bg1"/>
                </a:solidFill>
              </a:rPr>
              <a:t>+420 778 472 743</a:t>
            </a:r>
          </a:p>
        </p:txBody>
      </p:sp>
      <p:sp>
        <p:nvSpPr>
          <p:cNvPr id="11" name="Zástupný symbol pro obsah 2">
            <a:extLst>
              <a:ext uri="{FF2B5EF4-FFF2-40B4-BE49-F238E27FC236}">
                <a16:creationId xmlns:a16="http://schemas.microsoft.com/office/drawing/2014/main" id="{B122202F-EEE8-4954-9F16-9A0A24DCD134}"/>
              </a:ext>
            </a:extLst>
          </p:cNvPr>
          <p:cNvSpPr txBox="1">
            <a:spLocks/>
          </p:cNvSpPr>
          <p:nvPr/>
        </p:nvSpPr>
        <p:spPr>
          <a:xfrm>
            <a:off x="8812104" y="5949097"/>
            <a:ext cx="1857375" cy="906328"/>
          </a:xfrm>
          <a:prstGeom prst="rect">
            <a:avLst/>
          </a:prstGeom>
        </p:spPr>
        <p:txBody>
          <a:bodyPr vert="horz" lIns="0" tIns="0" rIns="0" bIns="0" rtlCol="0">
            <a:normAutofit/>
          </a:bodyPr>
          <a:lstStyle>
            <a:lvl1pPr marL="324000" indent="-216000" algn="l" defTabSz="914400" rtl="0" eaLnBrk="1" latinLnBrk="0" hangingPunct="1">
              <a:lnSpc>
                <a:spcPct val="100000"/>
              </a:lnSpc>
              <a:spcBef>
                <a:spcPts val="0"/>
              </a:spcBef>
              <a:spcAft>
                <a:spcPts val="80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1pPr>
            <a:lvl2pPr marL="324000" indent="-216000" algn="l" defTabSz="914400" rtl="0" eaLnBrk="1" latinLnBrk="0" hangingPunct="1">
              <a:lnSpc>
                <a:spcPct val="100000"/>
              </a:lnSpc>
              <a:spcBef>
                <a:spcPts val="0"/>
              </a:spcBef>
              <a:spcAft>
                <a:spcPts val="0"/>
              </a:spcAft>
              <a:buClr>
                <a:srgbClr val="428D96"/>
              </a:buClr>
              <a:buFont typeface="Calibri Light" panose="020F0302020204030204" pitchFamily="34" charset="0"/>
              <a:buChar char="●"/>
              <a:defRPr sz="1900" kern="1200" baseline="0">
                <a:solidFill>
                  <a:schemeClr val="tx1"/>
                </a:solidFill>
                <a:latin typeface="Calibri Light" panose="020F0302020204030204" pitchFamily="34" charset="0"/>
                <a:ea typeface="+mn-ea"/>
                <a:cs typeface="+mn-cs"/>
              </a:defRPr>
            </a:lvl2pPr>
            <a:lvl3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3pPr>
            <a:lvl4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4pPr>
            <a:lvl5pPr marL="612000" indent="-180000" algn="l" defTabSz="914400" rtl="0" eaLnBrk="1" latinLnBrk="0" hangingPunct="1">
              <a:lnSpc>
                <a:spcPct val="100000"/>
              </a:lnSpc>
              <a:spcBef>
                <a:spcPts val="0"/>
              </a:spcBef>
              <a:buFont typeface="Arial" panose="020B0604020202020204" pitchFamily="34" charset="0"/>
              <a:buChar char="•"/>
              <a:defRPr sz="1900" kern="1200" baseline="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0" algn="ctr">
              <a:spcAft>
                <a:spcPts val="0"/>
              </a:spcAft>
              <a:buNone/>
            </a:pPr>
            <a:r>
              <a:rPr lang="cs-CZ" sz="1400" dirty="0">
                <a:solidFill>
                  <a:schemeClr val="bg1"/>
                </a:solidFill>
                <a:hlinkClick r:id="rId5">
                  <a:extLst>
                    <a:ext uri="{A12FA001-AC4F-418D-AE19-62706E023703}">
                      <ahyp:hlinkClr xmlns:ahyp="http://schemas.microsoft.com/office/drawing/2018/hyperlinkcolor" val="tx"/>
                    </a:ext>
                  </a:extLst>
                </a:hlinkClick>
              </a:rPr>
              <a:t>www.msmt.cz</a:t>
            </a:r>
            <a:br>
              <a:rPr lang="cs-CZ" sz="1400" dirty="0">
                <a:solidFill>
                  <a:schemeClr val="bg1"/>
                </a:solidFill>
              </a:rPr>
            </a:br>
            <a:r>
              <a:rPr lang="cs-CZ" sz="1400" u="sng" dirty="0" err="1">
                <a:solidFill>
                  <a:schemeClr val="bg1"/>
                </a:solidFill>
              </a:rPr>
              <a:t>Evaluation</a:t>
            </a:r>
            <a:r>
              <a:rPr lang="cs-CZ" sz="1400" u="sng" dirty="0">
                <a:solidFill>
                  <a:schemeClr val="bg1"/>
                </a:solidFill>
              </a:rPr>
              <a:t> </a:t>
            </a:r>
            <a:r>
              <a:rPr lang="cs-CZ" sz="1400" u="sng" dirty="0" err="1">
                <a:solidFill>
                  <a:schemeClr val="bg1"/>
                </a:solidFill>
              </a:rPr>
              <a:t>Website</a:t>
            </a:r>
            <a:endParaRPr lang="cs-CZ" sz="1400" u="sng" dirty="0">
              <a:solidFill>
                <a:schemeClr val="bg1"/>
              </a:solidFill>
            </a:endParaRPr>
          </a:p>
        </p:txBody>
      </p:sp>
    </p:spTree>
    <p:extLst>
      <p:ext uri="{BB962C8B-B14F-4D97-AF65-F5344CB8AC3E}">
        <p14:creationId xmlns:p14="http://schemas.microsoft.com/office/powerpoint/2010/main" val="295528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0C922B-A722-E747-894C-84E527E4652B}"/>
              </a:ext>
            </a:extLst>
          </p:cNvPr>
          <p:cNvSpPr>
            <a:spLocks noGrp="1"/>
          </p:cNvSpPr>
          <p:nvPr>
            <p:ph type="title"/>
          </p:nvPr>
        </p:nvSpPr>
        <p:spPr>
          <a:xfrm>
            <a:off x="729599" y="864524"/>
            <a:ext cx="10838169" cy="652052"/>
          </a:xfrm>
        </p:spPr>
        <p:txBody>
          <a:bodyPr>
            <a:normAutofit/>
          </a:bodyPr>
          <a:lstStyle/>
          <a:p>
            <a:r>
              <a:rPr lang="cs-CZ" b="1" dirty="0" err="1"/>
              <a:t>Evaluation</a:t>
            </a:r>
            <a:r>
              <a:rPr lang="cs-CZ" b="1" dirty="0"/>
              <a:t> </a:t>
            </a:r>
            <a:r>
              <a:rPr lang="cs-CZ" b="1" dirty="0" err="1"/>
              <a:t>of</a:t>
            </a:r>
            <a:r>
              <a:rPr lang="cs-CZ" b="1" dirty="0"/>
              <a:t> </a:t>
            </a:r>
            <a:r>
              <a:rPr lang="cs-CZ" b="1" dirty="0" err="1"/>
              <a:t>the</a:t>
            </a:r>
            <a:r>
              <a:rPr lang="cs-CZ" b="1" dirty="0"/>
              <a:t> </a:t>
            </a:r>
            <a:r>
              <a:rPr lang="cs-CZ" b="1" dirty="0" err="1"/>
              <a:t>HEI</a:t>
            </a:r>
            <a:r>
              <a:rPr lang="cs-CZ" b="1" cap="none" dirty="0" err="1"/>
              <a:t>s</a:t>
            </a:r>
            <a:r>
              <a:rPr lang="cs-CZ" b="1" dirty="0"/>
              <a:t> in </a:t>
            </a:r>
            <a:r>
              <a:rPr lang="cs-CZ" b="1" dirty="0" err="1"/>
              <a:t>the</a:t>
            </a:r>
            <a:r>
              <a:rPr lang="cs-CZ" b="1" dirty="0"/>
              <a:t> Czech Republic 2025: A </a:t>
            </a:r>
            <a:r>
              <a:rPr lang="cs-CZ" b="1" dirty="0" err="1"/>
              <a:t>quick</a:t>
            </a:r>
            <a:r>
              <a:rPr lang="cs-CZ" b="1" dirty="0"/>
              <a:t> </a:t>
            </a:r>
            <a:r>
              <a:rPr lang="cs-CZ" b="1" dirty="0" err="1"/>
              <a:t>summary</a:t>
            </a:r>
            <a:br>
              <a:rPr lang="cs-CZ" b="1" dirty="0"/>
            </a:br>
            <a:endParaRPr lang="cs-CZ" dirty="0"/>
          </a:p>
        </p:txBody>
      </p:sp>
      <p:sp>
        <p:nvSpPr>
          <p:cNvPr id="3" name="Zástupný obsah 2">
            <a:extLst>
              <a:ext uri="{FF2B5EF4-FFF2-40B4-BE49-F238E27FC236}">
                <a16:creationId xmlns:a16="http://schemas.microsoft.com/office/drawing/2014/main" id="{264B2650-F30C-D788-7ACD-14454B2B1549}"/>
              </a:ext>
            </a:extLst>
          </p:cNvPr>
          <p:cNvSpPr>
            <a:spLocks noGrp="1"/>
          </p:cNvSpPr>
          <p:nvPr>
            <p:ph idx="1"/>
          </p:nvPr>
        </p:nvSpPr>
        <p:spPr>
          <a:xfrm>
            <a:off x="729599" y="1625209"/>
            <a:ext cx="10515600" cy="4555924"/>
          </a:xfrm>
        </p:spPr>
        <p:txBody>
          <a:bodyPr>
            <a:normAutofit/>
          </a:bodyPr>
          <a:lstStyle/>
          <a:p>
            <a:r>
              <a:rPr lang="en-GB" dirty="0"/>
              <a:t>33 HEIs to be evaluated in 2025 (26 public HEIs, 7 private HEIs)</a:t>
            </a:r>
          </a:p>
          <a:p>
            <a:r>
              <a:rPr lang="en-GB" sz="1800" dirty="0"/>
              <a:t>The process of evaluation described by </a:t>
            </a:r>
            <a:r>
              <a:rPr lang="en-GB" i="1" dirty="0"/>
              <a:t>Methodology HEI2025+ </a:t>
            </a:r>
            <a:r>
              <a:rPr lang="en-GB" dirty="0"/>
              <a:t>(MEYS)</a:t>
            </a:r>
            <a:endParaRPr lang="en-GB" i="1" dirty="0"/>
          </a:p>
          <a:p>
            <a:r>
              <a:rPr lang="en-GB" sz="2000" b="1" dirty="0"/>
              <a:t>Module 1 (Quality of selected results) and 2 (Research performance) </a:t>
            </a:r>
            <a:r>
              <a:rPr lang="en-GB" sz="2000" dirty="0"/>
              <a:t>evaluated at the national level by </a:t>
            </a:r>
            <a:r>
              <a:rPr lang="en-GB" sz="2000" b="1" dirty="0"/>
              <a:t>R&amp;D&amp;I Council</a:t>
            </a:r>
          </a:p>
          <a:p>
            <a:r>
              <a:rPr lang="en-GB" sz="2000" b="1" dirty="0"/>
              <a:t>Module 3 (Social relevance), 4 (Viability), and 5 (Strategy &amp; Policies) </a:t>
            </a:r>
            <a:r>
              <a:rPr lang="en-GB" sz="2000" dirty="0"/>
              <a:t>evaluated at the provider‘s level (MEYS as the </a:t>
            </a:r>
            <a:r>
              <a:rPr lang="en-GB" sz="2000" dirty="0" err="1"/>
              <a:t>guara</a:t>
            </a:r>
            <a:r>
              <a:rPr lang="cs-CZ" sz="2000" dirty="0"/>
              <a:t>n</a:t>
            </a:r>
            <a:r>
              <a:rPr lang="en-GB" sz="2000" dirty="0"/>
              <a:t>tor of the evaluation)</a:t>
            </a:r>
          </a:p>
          <a:p>
            <a:r>
              <a:rPr lang="en-GB" sz="2000" dirty="0"/>
              <a:t>Evaluation in Module 3–5 conducted by the </a:t>
            </a:r>
            <a:r>
              <a:rPr lang="en-GB" sz="2000" b="1" dirty="0"/>
              <a:t>International Evaluation Panels (IEPs)</a:t>
            </a:r>
          </a:p>
          <a:p>
            <a:pPr lvl="2"/>
            <a:r>
              <a:rPr lang="en-GB" sz="2000" dirty="0"/>
              <a:t>5/25 – 8/25 evaluation of the SER including the on-site visits</a:t>
            </a:r>
          </a:p>
          <a:p>
            <a:pPr lvl="2"/>
            <a:r>
              <a:rPr lang="en-GB" sz="2000" dirty="0"/>
              <a:t>9/25 – 10/25 finalization of the ER by IEPs</a:t>
            </a:r>
          </a:p>
          <a:p>
            <a:pPr lvl="2"/>
            <a:r>
              <a:rPr lang="en-GB" sz="2000" dirty="0"/>
              <a:t>11/25 – 12/25 final consolidation of the ERs by the P</a:t>
            </a:r>
            <a:r>
              <a:rPr lang="cs-CZ" sz="2000" dirty="0"/>
              <a:t>r</a:t>
            </a:r>
            <a:r>
              <a:rPr lang="en-GB" sz="2000" dirty="0" err="1"/>
              <a:t>ovider</a:t>
            </a:r>
            <a:r>
              <a:rPr lang="en-GB" sz="2000" dirty="0"/>
              <a:t> and EAC</a:t>
            </a:r>
          </a:p>
          <a:p>
            <a:pPr lvl="2"/>
            <a:r>
              <a:rPr lang="en-GB" sz="2000" dirty="0"/>
              <a:t>1/26 – 2/26 </a:t>
            </a:r>
            <a:r>
              <a:rPr lang="en-GB" sz="2000" b="0" dirty="0">
                <a:effectLst/>
              </a:rPr>
              <a:t>Joint meeting of </a:t>
            </a:r>
            <a:r>
              <a:rPr lang="en-GB" sz="2000" dirty="0"/>
              <a:t>the P</a:t>
            </a:r>
            <a:r>
              <a:rPr lang="cs-CZ" sz="2000" dirty="0"/>
              <a:t>r</a:t>
            </a:r>
            <a:r>
              <a:rPr lang="en-GB" sz="2000" dirty="0" err="1"/>
              <a:t>ovider</a:t>
            </a:r>
            <a:r>
              <a:rPr lang="en-GB" sz="2000" dirty="0"/>
              <a:t>, R&amp;D&amp;I Council and CRC to discuss outcomes of evaluation</a:t>
            </a:r>
          </a:p>
          <a:p>
            <a:pPr lvl="2"/>
            <a:r>
              <a:rPr lang="en-GB" sz="2000" dirty="0"/>
              <a:t>2/26 – 3/26 publication on the evaluation results</a:t>
            </a:r>
            <a:endParaRPr lang="en-GB" sz="2000" b="1" dirty="0"/>
          </a:p>
          <a:p>
            <a:pPr lvl="2"/>
            <a:endParaRPr lang="cs-CZ" sz="2000" dirty="0"/>
          </a:p>
          <a:p>
            <a:pPr lvl="2"/>
            <a:endParaRPr lang="cs-CZ" sz="2000" dirty="0"/>
          </a:p>
          <a:p>
            <a:pPr lvl="2"/>
            <a:endParaRPr lang="cs-CZ" sz="2000" dirty="0"/>
          </a:p>
          <a:p>
            <a:endParaRPr lang="cs-CZ" dirty="0"/>
          </a:p>
        </p:txBody>
      </p:sp>
      <p:sp>
        <p:nvSpPr>
          <p:cNvPr id="4" name="Zástupný symbol pro číslo snímku 3">
            <a:extLst>
              <a:ext uri="{FF2B5EF4-FFF2-40B4-BE49-F238E27FC236}">
                <a16:creationId xmlns:a16="http://schemas.microsoft.com/office/drawing/2014/main" id="{D65BAF15-C540-23FC-1E2D-920664B13341}"/>
              </a:ext>
            </a:extLst>
          </p:cNvPr>
          <p:cNvSpPr>
            <a:spLocks noGrp="1"/>
          </p:cNvSpPr>
          <p:nvPr>
            <p:ph type="sldNum" sz="quarter" idx="12"/>
          </p:nvPr>
        </p:nvSpPr>
        <p:spPr/>
        <p:txBody>
          <a:bodyPr/>
          <a:lstStyle/>
          <a:p>
            <a:fld id="{5EB70F08-41D3-4C49-9139-1BF5B9A15634}" type="slidenum">
              <a:rPr lang="cs-CZ" smtClean="0"/>
              <a:t>3</a:t>
            </a:fld>
            <a:endParaRPr lang="cs-CZ"/>
          </a:p>
        </p:txBody>
      </p:sp>
    </p:spTree>
    <p:extLst>
      <p:ext uri="{BB962C8B-B14F-4D97-AF65-F5344CB8AC3E}">
        <p14:creationId xmlns:p14="http://schemas.microsoft.com/office/powerpoint/2010/main" val="417421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3D16BC-F9A3-F04D-9AAA-DD62C74A9BE0}"/>
              </a:ext>
            </a:extLst>
          </p:cNvPr>
          <p:cNvSpPr>
            <a:spLocks noGrp="1"/>
          </p:cNvSpPr>
          <p:nvPr>
            <p:ph type="title"/>
          </p:nvPr>
        </p:nvSpPr>
        <p:spPr/>
        <p:txBody>
          <a:bodyPr/>
          <a:lstStyle/>
          <a:p>
            <a:r>
              <a:rPr lang="cs-CZ" b="1" dirty="0" err="1"/>
              <a:t>Provider‘s</a:t>
            </a:r>
            <a:r>
              <a:rPr lang="cs-CZ" b="1" dirty="0"/>
              <a:t> level </a:t>
            </a:r>
            <a:r>
              <a:rPr lang="cs-CZ" b="1" dirty="0" err="1"/>
              <a:t>of</a:t>
            </a:r>
            <a:r>
              <a:rPr lang="cs-CZ" b="1" dirty="0"/>
              <a:t> </a:t>
            </a:r>
            <a:r>
              <a:rPr lang="cs-CZ" b="1" dirty="0" err="1"/>
              <a:t>evaluation</a:t>
            </a:r>
            <a:r>
              <a:rPr lang="cs-CZ" b="1" dirty="0"/>
              <a:t>: </a:t>
            </a:r>
            <a:r>
              <a:rPr lang="cs-CZ" b="1" dirty="0" err="1"/>
              <a:t>Modules</a:t>
            </a:r>
            <a:r>
              <a:rPr lang="cs-CZ" b="1" dirty="0"/>
              <a:t> 3–5</a:t>
            </a:r>
            <a:endParaRPr lang="cs-CZ" dirty="0"/>
          </a:p>
        </p:txBody>
      </p:sp>
      <p:sp>
        <p:nvSpPr>
          <p:cNvPr id="3" name="Zástupný obsah 2">
            <a:extLst>
              <a:ext uri="{FF2B5EF4-FFF2-40B4-BE49-F238E27FC236}">
                <a16:creationId xmlns:a16="http://schemas.microsoft.com/office/drawing/2014/main" id="{FED9C70B-06A2-9907-6AB0-53B9456CD1EE}"/>
              </a:ext>
            </a:extLst>
          </p:cNvPr>
          <p:cNvSpPr>
            <a:spLocks noGrp="1"/>
          </p:cNvSpPr>
          <p:nvPr>
            <p:ph idx="1"/>
          </p:nvPr>
        </p:nvSpPr>
        <p:spPr>
          <a:xfrm>
            <a:off x="729600" y="1570661"/>
            <a:ext cx="10515600" cy="4351338"/>
          </a:xfrm>
        </p:spPr>
        <p:txBody>
          <a:bodyPr>
            <a:normAutofit fontScale="92500" lnSpcReduction="10000"/>
          </a:bodyPr>
          <a:lstStyle/>
          <a:p>
            <a:r>
              <a:rPr lang="en-GB" b="1" dirty="0"/>
              <a:t>MODULE 3 – Social Relevance (2019–2023)</a:t>
            </a:r>
          </a:p>
          <a:p>
            <a:pPr>
              <a:buFont typeface="Arial" panose="020B0604020202020204" pitchFamily="34" charset="0"/>
              <a:buChar char="•"/>
            </a:pPr>
            <a:r>
              <a:rPr lang="en-GB" dirty="0"/>
              <a:t>Retrospective, information on the social relevance of the R&amp;D&amp;I of the evaluated HEI</a:t>
            </a:r>
          </a:p>
          <a:p>
            <a:pPr>
              <a:buFont typeface="Arial" panose="020B0604020202020204" pitchFamily="34" charset="0"/>
              <a:buChar char="•"/>
            </a:pPr>
            <a:r>
              <a:rPr lang="en-GB" dirty="0"/>
              <a:t>Constituent parts of the HEI (</a:t>
            </a:r>
            <a:r>
              <a:rPr lang="en-GB" dirty="0" err="1"/>
              <a:t>ie</a:t>
            </a:r>
            <a:r>
              <a:rPr lang="en-GB" dirty="0"/>
              <a:t>. Faculties, Institutes, Research centres etc.) are evaluated</a:t>
            </a:r>
          </a:p>
          <a:p>
            <a:pPr>
              <a:buFont typeface="Arial" panose="020B0604020202020204" pitchFamily="34" charset="0"/>
              <a:buChar char="•"/>
            </a:pPr>
            <a:r>
              <a:rPr lang="en-GB" dirty="0"/>
              <a:t>SER consists of as many reports as the HEI has components &gt; all SERs in Module 3 are aggregated into one SER in Module 3 for the entire HEI</a:t>
            </a:r>
          </a:p>
          <a:p>
            <a:r>
              <a:rPr lang="en-GB" b="1" dirty="0"/>
              <a:t>MODULE 4 – Viability (2020–2024)</a:t>
            </a:r>
          </a:p>
          <a:p>
            <a:pPr>
              <a:buFont typeface="Arial" panose="020B0604020202020204" pitchFamily="34" charset="0"/>
              <a:buChar char="•"/>
            </a:pPr>
            <a:r>
              <a:rPr lang="en-GB" dirty="0"/>
              <a:t>The current state of the research environment, the quality of the management and internal processes of the evaluated HEI</a:t>
            </a:r>
          </a:p>
          <a:p>
            <a:pPr>
              <a:buFont typeface="Arial" panose="020B0604020202020204" pitchFamily="34" charset="0"/>
              <a:buChar char="•"/>
            </a:pPr>
            <a:r>
              <a:rPr lang="en-GB" dirty="0"/>
              <a:t>One SER on Module 4 for the entire HEI</a:t>
            </a:r>
          </a:p>
          <a:p>
            <a:r>
              <a:rPr lang="en-GB" b="1" dirty="0"/>
              <a:t>MODULE 5 – Strategy and Policies (next five year period)</a:t>
            </a:r>
          </a:p>
          <a:p>
            <a:pPr>
              <a:buFont typeface="Arial" panose="020B0604020202020204" pitchFamily="34" charset="0"/>
              <a:buChar char="•"/>
            </a:pPr>
            <a:r>
              <a:rPr lang="en-GB" dirty="0"/>
              <a:t>Prospective evaluation of the setting of long-term strategic goals for the development of the HEI as a research organization for the period of five years following the evaluation</a:t>
            </a:r>
          </a:p>
          <a:p>
            <a:pPr>
              <a:buFont typeface="Arial" panose="020B0604020202020204" pitchFamily="34" charset="0"/>
              <a:buChar char="•"/>
            </a:pPr>
            <a:r>
              <a:rPr lang="en-GB" dirty="0"/>
              <a:t>One SER in Module 5 for the entire HEI</a:t>
            </a:r>
          </a:p>
          <a:p>
            <a:endParaRPr lang="cs-CZ" dirty="0"/>
          </a:p>
        </p:txBody>
      </p:sp>
      <p:sp>
        <p:nvSpPr>
          <p:cNvPr id="4" name="Zástupný symbol pro číslo snímku 3">
            <a:extLst>
              <a:ext uri="{FF2B5EF4-FFF2-40B4-BE49-F238E27FC236}">
                <a16:creationId xmlns:a16="http://schemas.microsoft.com/office/drawing/2014/main" id="{4D45243E-338F-3C96-C2F9-23CFD60BD338}"/>
              </a:ext>
            </a:extLst>
          </p:cNvPr>
          <p:cNvSpPr>
            <a:spLocks noGrp="1"/>
          </p:cNvSpPr>
          <p:nvPr>
            <p:ph type="sldNum" sz="quarter" idx="12"/>
          </p:nvPr>
        </p:nvSpPr>
        <p:spPr/>
        <p:txBody>
          <a:bodyPr/>
          <a:lstStyle/>
          <a:p>
            <a:fld id="{5EB70F08-41D3-4C49-9139-1BF5B9A15634}" type="slidenum">
              <a:rPr lang="cs-CZ" smtClean="0"/>
              <a:t>4</a:t>
            </a:fld>
            <a:endParaRPr lang="cs-CZ"/>
          </a:p>
        </p:txBody>
      </p:sp>
    </p:spTree>
    <p:extLst>
      <p:ext uri="{BB962C8B-B14F-4D97-AF65-F5344CB8AC3E}">
        <p14:creationId xmlns:p14="http://schemas.microsoft.com/office/powerpoint/2010/main" val="308670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C9EB129B-EE45-97F2-734B-B6E1E5D55CAB}"/>
              </a:ext>
            </a:extLst>
          </p:cNvPr>
          <p:cNvSpPr>
            <a:spLocks noGrp="1"/>
          </p:cNvSpPr>
          <p:nvPr>
            <p:ph type="title"/>
          </p:nvPr>
        </p:nvSpPr>
        <p:spPr/>
        <p:txBody>
          <a:bodyPr/>
          <a:lstStyle/>
          <a:p>
            <a:r>
              <a:rPr lang="cs-CZ" b="1" dirty="0"/>
              <a:t>International </a:t>
            </a:r>
            <a:r>
              <a:rPr lang="cs-CZ" b="1" dirty="0" err="1"/>
              <a:t>evaluation</a:t>
            </a:r>
            <a:r>
              <a:rPr lang="cs-CZ" b="1" dirty="0"/>
              <a:t> </a:t>
            </a:r>
            <a:r>
              <a:rPr lang="cs-CZ" b="1" dirty="0" err="1"/>
              <a:t>panels</a:t>
            </a:r>
            <a:r>
              <a:rPr lang="cs-CZ" b="1" dirty="0"/>
              <a:t>‘ </a:t>
            </a:r>
            <a:r>
              <a:rPr lang="cs-CZ" b="1" dirty="0" err="1"/>
              <a:t>workflow</a:t>
            </a:r>
            <a:endParaRPr lang="cs-CZ" b="1" dirty="0"/>
          </a:p>
        </p:txBody>
      </p:sp>
      <p:sp>
        <p:nvSpPr>
          <p:cNvPr id="7" name="Zástupný obsah 6">
            <a:extLst>
              <a:ext uri="{FF2B5EF4-FFF2-40B4-BE49-F238E27FC236}">
                <a16:creationId xmlns:a16="http://schemas.microsoft.com/office/drawing/2014/main" id="{C0E16814-1140-E2B0-E0FE-68F0C3D43493}"/>
              </a:ext>
            </a:extLst>
          </p:cNvPr>
          <p:cNvSpPr>
            <a:spLocks noGrp="1"/>
          </p:cNvSpPr>
          <p:nvPr>
            <p:ph idx="1"/>
          </p:nvPr>
        </p:nvSpPr>
        <p:spPr>
          <a:xfrm>
            <a:off x="729599" y="1558139"/>
            <a:ext cx="10515600" cy="4590112"/>
          </a:xfrm>
        </p:spPr>
        <p:txBody>
          <a:bodyPr>
            <a:normAutofit/>
          </a:bodyPr>
          <a:lstStyle/>
          <a:p>
            <a:pPr algn="just"/>
            <a:r>
              <a:rPr lang="en-GB" sz="1800" dirty="0"/>
              <a:t>IEPs attend the MEYS trainings (2/25)</a:t>
            </a:r>
          </a:p>
          <a:p>
            <a:pPr algn="just"/>
            <a:r>
              <a:rPr lang="en-GB" sz="1800" dirty="0"/>
              <a:t>IEPs attend the Harmonization Sessions (3/25 – 4/25)</a:t>
            </a:r>
          </a:p>
          <a:p>
            <a:pPr algn="just"/>
            <a:r>
              <a:rPr lang="en-GB" sz="1800" dirty="0"/>
              <a:t>Evaluation by IEP begins by 1st of May 2025 and takes 4 months</a:t>
            </a:r>
          </a:p>
          <a:p>
            <a:pPr algn="just"/>
            <a:r>
              <a:rPr lang="en-GB" sz="1800" dirty="0"/>
              <a:t>IEP will receive SER from the HEI they evaluate</a:t>
            </a:r>
          </a:p>
          <a:p>
            <a:pPr algn="just"/>
            <a:r>
              <a:rPr lang="en-GB" sz="1800" dirty="0"/>
              <a:t>IEP reviews the SER for each module (multiple SER‘s in M3, one SER in M4 and M5)</a:t>
            </a:r>
          </a:p>
          <a:p>
            <a:pPr algn="just"/>
            <a:r>
              <a:rPr lang="en-GB" sz="1800" dirty="0"/>
              <a:t>It is advisable to hold regular online meetings of IEP to review progress of evaluation in each module and, if necessary, preparatory meetings before on-site visits, as well as finalization meetings for the evaluation reports.</a:t>
            </a:r>
          </a:p>
          <a:p>
            <a:pPr algn="just"/>
            <a:r>
              <a:rPr lang="en-GB" sz="1800" dirty="0"/>
              <a:t>IEP should draft the ER for each module / evaluated unit continuously and </a:t>
            </a:r>
            <a:r>
              <a:rPr lang="en-GB" sz="1800" dirty="0" err="1"/>
              <a:t>sumbit</a:t>
            </a:r>
            <a:r>
              <a:rPr lang="en-GB" sz="1800" dirty="0"/>
              <a:t> the drafts to EAC for consultations, as EAC is responsible for the consistent implementation</a:t>
            </a:r>
            <a:r>
              <a:rPr lang="cs-CZ" sz="1800" dirty="0"/>
              <a:t> </a:t>
            </a:r>
            <a:r>
              <a:rPr lang="en-GB" sz="1800" dirty="0"/>
              <a:t>of evaluation criteria</a:t>
            </a:r>
          </a:p>
          <a:p>
            <a:pPr algn="just"/>
            <a:r>
              <a:rPr lang="en-GB" sz="1800" dirty="0"/>
              <a:t>IEP participates on the on-site visit at the evaluated HEI</a:t>
            </a:r>
          </a:p>
          <a:p>
            <a:pPr algn="just"/>
            <a:r>
              <a:rPr lang="en-GB" sz="1800" dirty="0"/>
              <a:t>IEP is provided with the national evaluation results from Module 1 and 2</a:t>
            </a:r>
          </a:p>
          <a:p>
            <a:pPr algn="just"/>
            <a:r>
              <a:rPr lang="en-GB" sz="1800" dirty="0"/>
              <a:t>IEP prepares the ER for Module 3, 4 and 5</a:t>
            </a:r>
          </a:p>
          <a:p>
            <a:pPr algn="just"/>
            <a:endParaRPr lang="cs-CZ" sz="1600" dirty="0">
              <a:highlight>
                <a:srgbClr val="FFFF00"/>
              </a:highlight>
            </a:endParaRPr>
          </a:p>
          <a:p>
            <a:pPr algn="just"/>
            <a:endParaRPr lang="cs-CZ" sz="1600" dirty="0"/>
          </a:p>
        </p:txBody>
      </p:sp>
      <p:sp>
        <p:nvSpPr>
          <p:cNvPr id="5" name="Zástupný symbol pro číslo snímku 4">
            <a:extLst>
              <a:ext uri="{FF2B5EF4-FFF2-40B4-BE49-F238E27FC236}">
                <a16:creationId xmlns:a16="http://schemas.microsoft.com/office/drawing/2014/main" id="{309CD0D5-BF60-3B5B-C197-85B6AA569255}"/>
              </a:ext>
            </a:extLst>
          </p:cNvPr>
          <p:cNvSpPr>
            <a:spLocks noGrp="1"/>
          </p:cNvSpPr>
          <p:nvPr>
            <p:ph type="sldNum" sz="quarter" idx="12"/>
          </p:nvPr>
        </p:nvSpPr>
        <p:spPr/>
        <p:txBody>
          <a:bodyPr/>
          <a:lstStyle/>
          <a:p>
            <a:fld id="{5EB70F08-41D3-4C49-9139-1BF5B9A15634}" type="slidenum">
              <a:rPr lang="cs-CZ" smtClean="0"/>
              <a:t>5</a:t>
            </a:fld>
            <a:endParaRPr lang="cs-CZ"/>
          </a:p>
        </p:txBody>
      </p:sp>
    </p:spTree>
    <p:extLst>
      <p:ext uri="{BB962C8B-B14F-4D97-AF65-F5344CB8AC3E}">
        <p14:creationId xmlns:p14="http://schemas.microsoft.com/office/powerpoint/2010/main" val="147114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509B258F-2C69-D4DD-5B8B-9FEDFDA88DDA}"/>
              </a:ext>
            </a:extLst>
          </p:cNvPr>
          <p:cNvSpPr>
            <a:spLocks noGrp="1"/>
          </p:cNvSpPr>
          <p:nvPr>
            <p:ph type="title"/>
          </p:nvPr>
        </p:nvSpPr>
        <p:spPr/>
        <p:txBody>
          <a:bodyPr/>
          <a:lstStyle/>
          <a:p>
            <a:r>
              <a:rPr lang="cs-CZ" b="1" dirty="0" err="1"/>
              <a:t>What</a:t>
            </a:r>
            <a:r>
              <a:rPr lang="cs-CZ" b="1" dirty="0"/>
              <a:t> </a:t>
            </a:r>
            <a:r>
              <a:rPr lang="cs-CZ" b="1" dirty="0" err="1"/>
              <a:t>is</a:t>
            </a:r>
            <a:r>
              <a:rPr lang="cs-CZ" b="1" dirty="0"/>
              <a:t> </a:t>
            </a:r>
            <a:r>
              <a:rPr lang="cs-CZ" b="1" dirty="0" err="1"/>
              <a:t>required</a:t>
            </a:r>
            <a:r>
              <a:rPr lang="cs-CZ" b="1" dirty="0"/>
              <a:t> </a:t>
            </a:r>
            <a:r>
              <a:rPr lang="cs-CZ" b="1" dirty="0" err="1"/>
              <a:t>from</a:t>
            </a:r>
            <a:r>
              <a:rPr lang="cs-CZ" b="1" dirty="0"/>
              <a:t> </a:t>
            </a:r>
            <a:r>
              <a:rPr lang="cs-CZ" b="1" dirty="0" err="1"/>
              <a:t>the</a:t>
            </a:r>
            <a:r>
              <a:rPr lang="cs-CZ" b="1" dirty="0"/>
              <a:t> </a:t>
            </a:r>
            <a:r>
              <a:rPr lang="cs-CZ" b="1" dirty="0" err="1"/>
              <a:t>ieP</a:t>
            </a:r>
            <a:r>
              <a:rPr lang="cs-CZ" b="1" dirty="0"/>
              <a:t> </a:t>
            </a:r>
            <a:r>
              <a:rPr lang="cs-CZ" b="1" dirty="0" err="1"/>
              <a:t>members</a:t>
            </a:r>
            <a:r>
              <a:rPr lang="cs-CZ" b="1" dirty="0"/>
              <a:t>?</a:t>
            </a:r>
            <a:br>
              <a:rPr lang="cs-CZ" b="1" dirty="0"/>
            </a:br>
            <a:endParaRPr lang="cs-CZ" b="1" dirty="0"/>
          </a:p>
        </p:txBody>
      </p:sp>
      <p:sp>
        <p:nvSpPr>
          <p:cNvPr id="7" name="Zástupný obsah 6">
            <a:extLst>
              <a:ext uri="{FF2B5EF4-FFF2-40B4-BE49-F238E27FC236}">
                <a16:creationId xmlns:a16="http://schemas.microsoft.com/office/drawing/2014/main" id="{3E5123CD-5B3F-14BF-441A-DB42E8FE9278}"/>
              </a:ext>
            </a:extLst>
          </p:cNvPr>
          <p:cNvSpPr>
            <a:spLocks noGrp="1"/>
          </p:cNvSpPr>
          <p:nvPr>
            <p:ph idx="1"/>
          </p:nvPr>
        </p:nvSpPr>
        <p:spPr/>
        <p:txBody>
          <a:bodyPr>
            <a:normAutofit fontScale="92500" lnSpcReduction="20000"/>
          </a:bodyPr>
          <a:lstStyle/>
          <a:p>
            <a:r>
              <a:rPr lang="en-US" sz="2000" dirty="0"/>
              <a:t>Participation in the provider's </a:t>
            </a:r>
            <a:r>
              <a:rPr lang="en-US" sz="2000" b="1" dirty="0"/>
              <a:t>online training</a:t>
            </a:r>
            <a:r>
              <a:rPr lang="en-US" sz="2000" dirty="0"/>
              <a:t> and </a:t>
            </a:r>
            <a:r>
              <a:rPr lang="en-US" sz="2000" b="1" dirty="0"/>
              <a:t>harmonization </a:t>
            </a:r>
            <a:r>
              <a:rPr lang="cs-CZ" sz="2000" b="1" dirty="0" err="1"/>
              <a:t>sessions</a:t>
            </a:r>
            <a:endParaRPr lang="en-US" sz="2000" b="1" dirty="0"/>
          </a:p>
          <a:p>
            <a:r>
              <a:rPr lang="en-US" sz="2000" dirty="0"/>
              <a:t>Review of </a:t>
            </a:r>
            <a:r>
              <a:rPr lang="en-US" sz="2000" b="1" dirty="0"/>
              <a:t>relevant materials </a:t>
            </a:r>
            <a:r>
              <a:rPr lang="en-US" sz="2000" dirty="0"/>
              <a:t>and evaluation documentation</a:t>
            </a:r>
            <a:r>
              <a:rPr lang="cs-CZ" sz="2000" dirty="0"/>
              <a:t>:</a:t>
            </a:r>
          </a:p>
          <a:p>
            <a:pPr lvl="2"/>
            <a:r>
              <a:rPr lang="cs-CZ" sz="2000" i="1" dirty="0" err="1"/>
              <a:t>Methodology</a:t>
            </a:r>
            <a:r>
              <a:rPr lang="cs-CZ" sz="2000" i="1" dirty="0"/>
              <a:t> HEI2025+</a:t>
            </a:r>
          </a:p>
          <a:p>
            <a:pPr lvl="2"/>
            <a:r>
              <a:rPr lang="cs-CZ" sz="2000" i="1" dirty="0" err="1"/>
              <a:t>Guidelines</a:t>
            </a:r>
            <a:r>
              <a:rPr lang="cs-CZ" sz="2000" i="1" dirty="0"/>
              <a:t> </a:t>
            </a:r>
            <a:r>
              <a:rPr lang="cs-CZ" sz="2000" i="1" dirty="0" err="1"/>
              <a:t>for</a:t>
            </a:r>
            <a:r>
              <a:rPr lang="cs-CZ" sz="2000" i="1" dirty="0"/>
              <a:t> </a:t>
            </a:r>
            <a:r>
              <a:rPr lang="cs-CZ" sz="2000" i="1" dirty="0" err="1"/>
              <a:t>evaluators</a:t>
            </a:r>
            <a:endParaRPr lang="cs-CZ" sz="2000" i="1" dirty="0"/>
          </a:p>
          <a:p>
            <a:pPr lvl="2"/>
            <a:r>
              <a:rPr lang="cs-CZ" sz="2000" dirty="0"/>
              <a:t>R&amp;D&amp;I </a:t>
            </a:r>
            <a:r>
              <a:rPr lang="cs-CZ" sz="2000" dirty="0" err="1"/>
              <a:t>results</a:t>
            </a:r>
            <a:r>
              <a:rPr lang="cs-CZ" sz="2000" dirty="0"/>
              <a:t> </a:t>
            </a:r>
            <a:r>
              <a:rPr lang="cs-CZ" sz="2000" dirty="0" err="1"/>
              <a:t>of</a:t>
            </a:r>
            <a:r>
              <a:rPr lang="cs-CZ" sz="2000" dirty="0"/>
              <a:t> </a:t>
            </a:r>
            <a:r>
              <a:rPr lang="cs-CZ" sz="2000" dirty="0" err="1"/>
              <a:t>the</a:t>
            </a:r>
            <a:r>
              <a:rPr lang="cs-CZ" sz="2000" dirty="0"/>
              <a:t> HEI </a:t>
            </a:r>
            <a:r>
              <a:rPr lang="cs-CZ" sz="2000" dirty="0" err="1"/>
              <a:t>from</a:t>
            </a:r>
            <a:r>
              <a:rPr lang="cs-CZ" sz="2000" dirty="0"/>
              <a:t> </a:t>
            </a:r>
            <a:r>
              <a:rPr lang="cs-CZ" sz="2000" dirty="0" err="1"/>
              <a:t>the</a:t>
            </a:r>
            <a:r>
              <a:rPr lang="cs-CZ" sz="2000" dirty="0"/>
              <a:t> </a:t>
            </a:r>
            <a:r>
              <a:rPr lang="cs-CZ" sz="2000" dirty="0" err="1"/>
              <a:t>national</a:t>
            </a:r>
            <a:r>
              <a:rPr lang="cs-CZ" sz="2000" dirty="0"/>
              <a:t> level (</a:t>
            </a:r>
            <a:r>
              <a:rPr lang="cs-CZ" sz="2000" dirty="0" err="1"/>
              <a:t>will</a:t>
            </a:r>
            <a:r>
              <a:rPr lang="cs-CZ" sz="2000" dirty="0"/>
              <a:t> </a:t>
            </a:r>
            <a:r>
              <a:rPr lang="cs-CZ" sz="2000" dirty="0" err="1"/>
              <a:t>be</a:t>
            </a:r>
            <a:r>
              <a:rPr lang="cs-CZ" sz="2000" dirty="0"/>
              <a:t> </a:t>
            </a:r>
            <a:r>
              <a:rPr lang="cs-CZ" sz="2000" dirty="0" err="1"/>
              <a:t>provided</a:t>
            </a:r>
            <a:r>
              <a:rPr lang="cs-CZ" sz="2000" dirty="0"/>
              <a:t> to </a:t>
            </a:r>
            <a:r>
              <a:rPr lang="cs-CZ" sz="2000" dirty="0" err="1"/>
              <a:t>IEPs</a:t>
            </a:r>
            <a:r>
              <a:rPr lang="cs-CZ" sz="2000" dirty="0"/>
              <a:t> by MEYS)</a:t>
            </a:r>
          </a:p>
          <a:p>
            <a:pPr marL="432000" lvl="2" indent="0">
              <a:buNone/>
            </a:pPr>
            <a:endParaRPr lang="cs-CZ" sz="2000" dirty="0"/>
          </a:p>
          <a:p>
            <a:r>
              <a:rPr lang="cs-CZ" sz="2000" dirty="0" err="1"/>
              <a:t>Evaluation</a:t>
            </a:r>
            <a:r>
              <a:rPr lang="cs-CZ" sz="2000" dirty="0"/>
              <a:t> </a:t>
            </a:r>
            <a:r>
              <a:rPr lang="cs-CZ" sz="2000" dirty="0" err="1"/>
              <a:t>of</a:t>
            </a:r>
            <a:r>
              <a:rPr lang="cs-CZ" sz="2000" dirty="0"/>
              <a:t> </a:t>
            </a:r>
            <a:r>
              <a:rPr lang="cs-CZ" sz="2000" dirty="0" err="1"/>
              <a:t>the</a:t>
            </a:r>
            <a:r>
              <a:rPr lang="cs-CZ" sz="2000" dirty="0"/>
              <a:t> </a:t>
            </a:r>
            <a:r>
              <a:rPr lang="cs-CZ" sz="2000" b="1" dirty="0" err="1"/>
              <a:t>Self-evaluation</a:t>
            </a:r>
            <a:r>
              <a:rPr lang="cs-CZ" sz="2000" b="1" dirty="0"/>
              <a:t> Report (SER) </a:t>
            </a:r>
            <a:r>
              <a:rPr lang="cs-CZ" sz="2000" dirty="0"/>
              <a:t>od </a:t>
            </a:r>
            <a:r>
              <a:rPr lang="cs-CZ" sz="2000" dirty="0" err="1"/>
              <a:t>the</a:t>
            </a:r>
            <a:r>
              <a:rPr lang="cs-CZ" sz="2000" dirty="0"/>
              <a:t> HEI</a:t>
            </a:r>
            <a:endParaRPr lang="en-US" sz="2000" dirty="0"/>
          </a:p>
          <a:p>
            <a:pPr lvl="2"/>
            <a:r>
              <a:rPr lang="en-US" sz="2000" dirty="0"/>
              <a:t>Evaluation of SER in Module 3 and discussion of results within IEP</a:t>
            </a:r>
          </a:p>
          <a:p>
            <a:pPr lvl="2"/>
            <a:r>
              <a:rPr lang="en-US" sz="2000" dirty="0"/>
              <a:t>Evaluation of SER in Modules 4 and 5 and discussion of results within IEP</a:t>
            </a:r>
            <a:endParaRPr lang="cs-CZ" sz="2000" dirty="0"/>
          </a:p>
          <a:p>
            <a:pPr marL="432000" lvl="2" indent="0">
              <a:buNone/>
            </a:pPr>
            <a:endParaRPr lang="en-US" sz="2000" dirty="0"/>
          </a:p>
          <a:p>
            <a:r>
              <a:rPr lang="en-US" sz="2000" dirty="0"/>
              <a:t>In-person attendance </a:t>
            </a:r>
            <a:r>
              <a:rPr lang="cs-CZ" sz="2000" dirty="0" err="1"/>
              <a:t>of</a:t>
            </a:r>
            <a:r>
              <a:rPr lang="en-US" sz="2000" dirty="0"/>
              <a:t> the </a:t>
            </a:r>
            <a:r>
              <a:rPr lang="en-US" sz="2000" b="1" dirty="0"/>
              <a:t>on-site visit </a:t>
            </a:r>
            <a:r>
              <a:rPr lang="en-US" sz="2000" dirty="0"/>
              <a:t>at the HEI</a:t>
            </a:r>
          </a:p>
          <a:p>
            <a:r>
              <a:rPr lang="cs-CZ" sz="2000" dirty="0" err="1"/>
              <a:t>Preparation</a:t>
            </a:r>
            <a:r>
              <a:rPr lang="en-US" sz="2000" dirty="0"/>
              <a:t> of the </a:t>
            </a:r>
            <a:r>
              <a:rPr lang="en-US" sz="2000" b="1" dirty="0"/>
              <a:t>E</a:t>
            </a:r>
            <a:r>
              <a:rPr lang="cs-CZ" sz="2000" b="1" dirty="0" err="1"/>
              <a:t>valuation</a:t>
            </a:r>
            <a:r>
              <a:rPr lang="cs-CZ" sz="2000" b="1" dirty="0"/>
              <a:t> </a:t>
            </a:r>
            <a:r>
              <a:rPr lang="en-US" sz="2000" b="1" dirty="0"/>
              <a:t>R</a:t>
            </a:r>
            <a:r>
              <a:rPr lang="cs-CZ" sz="2000" b="1" dirty="0" err="1"/>
              <a:t>eport</a:t>
            </a:r>
            <a:r>
              <a:rPr lang="cs-CZ" sz="2000" b="1" dirty="0"/>
              <a:t> (ER)</a:t>
            </a:r>
            <a:r>
              <a:rPr lang="en-US" sz="2000" b="1" dirty="0"/>
              <a:t> </a:t>
            </a:r>
            <a:r>
              <a:rPr lang="en-US" sz="2000" dirty="0"/>
              <a:t>and discussion </a:t>
            </a:r>
            <a:r>
              <a:rPr lang="cs-CZ" sz="2000" dirty="0"/>
              <a:t>on </a:t>
            </a:r>
            <a:r>
              <a:rPr lang="cs-CZ" sz="2000" dirty="0" err="1"/>
              <a:t>its</a:t>
            </a:r>
            <a:r>
              <a:rPr lang="cs-CZ" sz="2000" dirty="0"/>
              <a:t> </a:t>
            </a:r>
            <a:r>
              <a:rPr lang="cs-CZ" sz="2000" dirty="0" err="1"/>
              <a:t>content</a:t>
            </a:r>
            <a:r>
              <a:rPr lang="cs-CZ" sz="2000" dirty="0"/>
              <a:t> </a:t>
            </a:r>
            <a:r>
              <a:rPr lang="en-US" sz="2000" dirty="0"/>
              <a:t>within IEP</a:t>
            </a:r>
            <a:endParaRPr lang="cs-CZ" sz="2000" dirty="0"/>
          </a:p>
          <a:p>
            <a:pPr lvl="2"/>
            <a:r>
              <a:rPr lang="cs-CZ" sz="2000" dirty="0" err="1"/>
              <a:t>Formulation</a:t>
            </a:r>
            <a:r>
              <a:rPr lang="cs-CZ" sz="2000" dirty="0"/>
              <a:t> </a:t>
            </a:r>
            <a:r>
              <a:rPr lang="cs-CZ" sz="2000" dirty="0" err="1"/>
              <a:t>of</a:t>
            </a:r>
            <a:r>
              <a:rPr lang="cs-CZ" sz="2000" dirty="0"/>
              <a:t> </a:t>
            </a:r>
            <a:r>
              <a:rPr lang="cs-CZ" sz="2000" dirty="0" err="1"/>
              <a:t>numeric</a:t>
            </a:r>
            <a:r>
              <a:rPr lang="cs-CZ" sz="2000" dirty="0"/>
              <a:t> and </a:t>
            </a:r>
            <a:r>
              <a:rPr lang="cs-CZ" sz="2000" dirty="0" err="1"/>
              <a:t>written</a:t>
            </a:r>
            <a:r>
              <a:rPr lang="cs-CZ" sz="2000" dirty="0"/>
              <a:t> </a:t>
            </a:r>
            <a:r>
              <a:rPr lang="cs-CZ" sz="2000" dirty="0" err="1"/>
              <a:t>assessment</a:t>
            </a:r>
            <a:r>
              <a:rPr lang="cs-CZ" sz="2000" dirty="0"/>
              <a:t> in </a:t>
            </a:r>
            <a:r>
              <a:rPr lang="cs-CZ" sz="2000" dirty="0" err="1"/>
              <a:t>modules</a:t>
            </a:r>
            <a:r>
              <a:rPr lang="cs-CZ" sz="2000" dirty="0"/>
              <a:t> 3-5</a:t>
            </a:r>
          </a:p>
          <a:p>
            <a:pPr lvl="2"/>
            <a:r>
              <a:rPr lang="cs-CZ" sz="2000" dirty="0" err="1"/>
              <a:t>Formulation</a:t>
            </a:r>
            <a:r>
              <a:rPr lang="cs-CZ" sz="2000" dirty="0"/>
              <a:t> </a:t>
            </a:r>
            <a:r>
              <a:rPr lang="cs-CZ" sz="2000" dirty="0" err="1"/>
              <a:t>the</a:t>
            </a:r>
            <a:r>
              <a:rPr lang="cs-CZ" sz="2000" dirty="0"/>
              <a:t> </a:t>
            </a:r>
            <a:r>
              <a:rPr lang="cs-CZ" sz="2000" dirty="0" err="1"/>
              <a:t>overall</a:t>
            </a:r>
            <a:r>
              <a:rPr lang="cs-CZ" sz="2000" dirty="0"/>
              <a:t> </a:t>
            </a:r>
            <a:r>
              <a:rPr lang="cs-CZ" sz="2000" dirty="0" err="1"/>
              <a:t>assessment</a:t>
            </a:r>
            <a:r>
              <a:rPr lang="cs-CZ" sz="2000" dirty="0"/>
              <a:t> in </a:t>
            </a:r>
            <a:r>
              <a:rPr lang="cs-CZ" sz="2000" dirty="0" err="1"/>
              <a:t>all</a:t>
            </a:r>
            <a:r>
              <a:rPr lang="cs-CZ" sz="2000" dirty="0"/>
              <a:t> </a:t>
            </a:r>
            <a:r>
              <a:rPr lang="cs-CZ" sz="2000" dirty="0" err="1"/>
              <a:t>five</a:t>
            </a:r>
            <a:r>
              <a:rPr lang="cs-CZ" sz="2000" dirty="0"/>
              <a:t> </a:t>
            </a:r>
            <a:r>
              <a:rPr lang="cs-CZ" sz="2000" dirty="0" err="1"/>
              <a:t>modules</a:t>
            </a:r>
            <a:endParaRPr lang="cs-CZ" sz="2000" dirty="0"/>
          </a:p>
          <a:p>
            <a:pPr marL="432000" lvl="2" indent="0">
              <a:buNone/>
            </a:pPr>
            <a:endParaRPr lang="en-US" sz="2000" dirty="0"/>
          </a:p>
          <a:p>
            <a:r>
              <a:rPr lang="en-US" sz="2000" dirty="0"/>
              <a:t>Communication with the provider and the HEI throughout the evaluation process</a:t>
            </a:r>
          </a:p>
          <a:p>
            <a:pPr marL="108000" indent="0">
              <a:buNone/>
            </a:pPr>
            <a:endParaRPr lang="cs-CZ" dirty="0"/>
          </a:p>
        </p:txBody>
      </p:sp>
      <p:sp>
        <p:nvSpPr>
          <p:cNvPr id="5" name="Zástupný symbol pro číslo snímku 4">
            <a:extLst>
              <a:ext uri="{FF2B5EF4-FFF2-40B4-BE49-F238E27FC236}">
                <a16:creationId xmlns:a16="http://schemas.microsoft.com/office/drawing/2014/main" id="{F1856366-20B9-C365-5294-47B606631D87}"/>
              </a:ext>
            </a:extLst>
          </p:cNvPr>
          <p:cNvSpPr>
            <a:spLocks noGrp="1"/>
          </p:cNvSpPr>
          <p:nvPr>
            <p:ph type="sldNum" sz="quarter" idx="12"/>
          </p:nvPr>
        </p:nvSpPr>
        <p:spPr/>
        <p:txBody>
          <a:bodyPr/>
          <a:lstStyle/>
          <a:p>
            <a:fld id="{5EB70F08-41D3-4C49-9139-1BF5B9A15634}" type="slidenum">
              <a:rPr lang="cs-CZ" smtClean="0"/>
              <a:t>6</a:t>
            </a:fld>
            <a:endParaRPr lang="cs-CZ"/>
          </a:p>
        </p:txBody>
      </p:sp>
    </p:spTree>
    <p:extLst>
      <p:ext uri="{BB962C8B-B14F-4D97-AF65-F5344CB8AC3E}">
        <p14:creationId xmlns:p14="http://schemas.microsoft.com/office/powerpoint/2010/main" val="201352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0DF24F-ABE6-030B-B8A8-1838ADABB8D9}"/>
              </a:ext>
            </a:extLst>
          </p:cNvPr>
          <p:cNvSpPr>
            <a:spLocks noGrp="1"/>
          </p:cNvSpPr>
          <p:nvPr>
            <p:ph type="title"/>
          </p:nvPr>
        </p:nvSpPr>
        <p:spPr/>
        <p:txBody>
          <a:bodyPr/>
          <a:lstStyle/>
          <a:p>
            <a:r>
              <a:rPr lang="cs-CZ" b="1" dirty="0" err="1"/>
              <a:t>What</a:t>
            </a:r>
            <a:r>
              <a:rPr lang="cs-CZ" b="1" dirty="0"/>
              <a:t> </a:t>
            </a:r>
            <a:r>
              <a:rPr lang="cs-CZ" b="1" dirty="0" err="1"/>
              <a:t>is</a:t>
            </a:r>
            <a:r>
              <a:rPr lang="cs-CZ" b="1" dirty="0"/>
              <a:t> </a:t>
            </a:r>
            <a:r>
              <a:rPr lang="cs-CZ" b="1" dirty="0" err="1"/>
              <a:t>being</a:t>
            </a:r>
            <a:r>
              <a:rPr lang="cs-CZ" b="1" dirty="0"/>
              <a:t> </a:t>
            </a:r>
            <a:r>
              <a:rPr lang="cs-CZ" b="1" dirty="0" err="1"/>
              <a:t>evaluated</a:t>
            </a:r>
            <a:r>
              <a:rPr lang="cs-CZ" b="1" dirty="0"/>
              <a:t>?</a:t>
            </a:r>
          </a:p>
        </p:txBody>
      </p:sp>
      <p:sp>
        <p:nvSpPr>
          <p:cNvPr id="3" name="Zástupný obsah 2">
            <a:extLst>
              <a:ext uri="{FF2B5EF4-FFF2-40B4-BE49-F238E27FC236}">
                <a16:creationId xmlns:a16="http://schemas.microsoft.com/office/drawing/2014/main" id="{EA2052B6-C8D9-22DA-112C-F2CA3D022B66}"/>
              </a:ext>
            </a:extLst>
          </p:cNvPr>
          <p:cNvSpPr>
            <a:spLocks noGrp="1"/>
          </p:cNvSpPr>
          <p:nvPr>
            <p:ph idx="1"/>
          </p:nvPr>
        </p:nvSpPr>
        <p:spPr>
          <a:xfrm>
            <a:off x="729600" y="1558138"/>
            <a:ext cx="10515600" cy="4564365"/>
          </a:xfrm>
        </p:spPr>
        <p:txBody>
          <a:bodyPr>
            <a:normAutofit fontScale="92500" lnSpcReduction="10000"/>
          </a:bodyPr>
          <a:lstStyle/>
          <a:p>
            <a:r>
              <a:rPr lang="cs-CZ" sz="2200" dirty="0" err="1"/>
              <a:t>The</a:t>
            </a:r>
            <a:r>
              <a:rPr lang="cs-CZ" sz="2200" dirty="0"/>
              <a:t> </a:t>
            </a:r>
            <a:r>
              <a:rPr lang="cs-CZ" sz="2200" dirty="0" err="1"/>
              <a:t>initial</a:t>
            </a:r>
            <a:r>
              <a:rPr lang="cs-CZ" sz="2200" dirty="0"/>
              <a:t> </a:t>
            </a:r>
            <a:r>
              <a:rPr lang="cs-CZ" sz="2200" dirty="0" err="1"/>
              <a:t>document</a:t>
            </a:r>
            <a:r>
              <a:rPr lang="cs-CZ" sz="2200" dirty="0"/>
              <a:t> </a:t>
            </a:r>
            <a:r>
              <a:rPr lang="cs-CZ" sz="2200" dirty="0" err="1"/>
              <a:t>for</a:t>
            </a:r>
            <a:r>
              <a:rPr lang="cs-CZ" sz="2200" dirty="0"/>
              <a:t> </a:t>
            </a:r>
            <a:r>
              <a:rPr lang="cs-CZ" sz="2200" dirty="0" err="1"/>
              <a:t>HEI‘s</a:t>
            </a:r>
            <a:r>
              <a:rPr lang="cs-CZ" sz="2200" dirty="0"/>
              <a:t> </a:t>
            </a:r>
            <a:r>
              <a:rPr lang="cs-CZ" sz="2200" dirty="0" err="1"/>
              <a:t>evaluation</a:t>
            </a:r>
            <a:r>
              <a:rPr lang="cs-CZ" sz="2200" dirty="0"/>
              <a:t> </a:t>
            </a:r>
            <a:r>
              <a:rPr lang="cs-CZ" sz="2200" dirty="0" err="1"/>
              <a:t>is</a:t>
            </a:r>
            <a:r>
              <a:rPr lang="cs-CZ" sz="2200" dirty="0"/>
              <a:t> </a:t>
            </a:r>
            <a:r>
              <a:rPr lang="cs-CZ" sz="2200" dirty="0" err="1"/>
              <a:t>the</a:t>
            </a:r>
            <a:r>
              <a:rPr lang="cs-CZ" sz="2200" dirty="0"/>
              <a:t> </a:t>
            </a:r>
            <a:r>
              <a:rPr lang="cs-CZ" sz="2200" dirty="0" err="1"/>
              <a:t>Self-evaluation</a:t>
            </a:r>
            <a:r>
              <a:rPr lang="cs-CZ" sz="2200" dirty="0"/>
              <a:t> report (SER)</a:t>
            </a:r>
          </a:p>
          <a:p>
            <a:r>
              <a:rPr lang="cs-CZ" sz="2200" dirty="0" err="1"/>
              <a:t>Prepared</a:t>
            </a:r>
            <a:r>
              <a:rPr lang="cs-CZ" sz="2200" dirty="0"/>
              <a:t> by </a:t>
            </a:r>
            <a:r>
              <a:rPr lang="cs-CZ" sz="2200" dirty="0" err="1"/>
              <a:t>the</a:t>
            </a:r>
            <a:r>
              <a:rPr lang="cs-CZ" sz="2200" dirty="0"/>
              <a:t> HEI, </a:t>
            </a:r>
            <a:r>
              <a:rPr lang="cs-CZ" sz="2200" dirty="0" err="1"/>
              <a:t>self-assessment</a:t>
            </a:r>
            <a:r>
              <a:rPr lang="cs-CZ" sz="2200" dirty="0"/>
              <a:t> </a:t>
            </a:r>
            <a:r>
              <a:rPr lang="cs-CZ" sz="2200" dirty="0" err="1"/>
              <a:t>of</a:t>
            </a:r>
            <a:r>
              <a:rPr lang="cs-CZ" sz="2200" dirty="0"/>
              <a:t> </a:t>
            </a:r>
            <a:r>
              <a:rPr lang="cs-CZ" sz="2200" dirty="0" err="1"/>
              <a:t>the</a:t>
            </a:r>
            <a:r>
              <a:rPr lang="cs-CZ" sz="2200" dirty="0"/>
              <a:t> HEI </a:t>
            </a:r>
            <a:r>
              <a:rPr lang="cs-CZ" sz="2200" dirty="0" err="1"/>
              <a:t>based</a:t>
            </a:r>
            <a:r>
              <a:rPr lang="cs-CZ" sz="2200" dirty="0"/>
              <a:t> on </a:t>
            </a:r>
            <a:r>
              <a:rPr lang="cs-CZ" sz="2200" dirty="0" err="1"/>
              <a:t>indicators</a:t>
            </a:r>
            <a:r>
              <a:rPr lang="cs-CZ" sz="2200" dirty="0"/>
              <a:t> set by </a:t>
            </a:r>
            <a:r>
              <a:rPr lang="cs-CZ" sz="2200" dirty="0" err="1"/>
              <a:t>Methodology</a:t>
            </a:r>
            <a:r>
              <a:rPr lang="cs-CZ" sz="2200" dirty="0"/>
              <a:t> HEI2025+, </a:t>
            </a:r>
            <a:r>
              <a:rPr lang="cs-CZ" sz="2200" dirty="0" err="1"/>
              <a:t>consists</a:t>
            </a:r>
            <a:r>
              <a:rPr lang="cs-CZ" sz="2200" dirty="0"/>
              <a:t> </a:t>
            </a:r>
            <a:r>
              <a:rPr lang="cs-CZ" sz="2200" dirty="0" err="1"/>
              <a:t>of</a:t>
            </a:r>
            <a:r>
              <a:rPr lang="cs-CZ" sz="2200" dirty="0"/>
              <a:t> 3 </a:t>
            </a:r>
            <a:r>
              <a:rPr lang="cs-CZ" sz="2200" dirty="0" err="1"/>
              <a:t>modules</a:t>
            </a:r>
            <a:r>
              <a:rPr lang="cs-CZ" sz="2200" dirty="0"/>
              <a:t>: </a:t>
            </a:r>
          </a:p>
          <a:p>
            <a:pPr lvl="2"/>
            <a:r>
              <a:rPr lang="en-US" dirty="0"/>
              <a:t>MODULE 3 – Social Relevance </a:t>
            </a:r>
          </a:p>
          <a:p>
            <a:pPr lvl="2"/>
            <a:r>
              <a:rPr lang="en-US" dirty="0"/>
              <a:t>MODULE 4 – Viability </a:t>
            </a:r>
          </a:p>
          <a:p>
            <a:pPr lvl="2"/>
            <a:r>
              <a:rPr lang="en-US" dirty="0"/>
              <a:t>MODULE 5 – Strategy and Policies </a:t>
            </a:r>
            <a:endParaRPr lang="cs-CZ" dirty="0"/>
          </a:p>
          <a:p>
            <a:r>
              <a:rPr lang="cs-CZ" sz="2200" dirty="0"/>
              <a:t>SER </a:t>
            </a:r>
            <a:r>
              <a:rPr lang="cs-CZ" sz="2200" dirty="0" err="1"/>
              <a:t>does</a:t>
            </a:r>
            <a:r>
              <a:rPr lang="cs-CZ" sz="2200" dirty="0"/>
              <a:t> not </a:t>
            </a:r>
            <a:r>
              <a:rPr lang="cs-CZ" sz="2200" dirty="0" err="1"/>
              <a:t>involve</a:t>
            </a:r>
            <a:r>
              <a:rPr lang="cs-CZ" sz="2200" dirty="0"/>
              <a:t> Module 1 and 2 &gt;  R&amp;D&amp;I </a:t>
            </a:r>
            <a:r>
              <a:rPr lang="cs-CZ" sz="2200" dirty="0" err="1"/>
              <a:t>Council</a:t>
            </a:r>
            <a:r>
              <a:rPr lang="cs-CZ" sz="2200" dirty="0"/>
              <a:t> on </a:t>
            </a:r>
            <a:r>
              <a:rPr lang="cs-CZ" sz="2200" dirty="0" err="1"/>
              <a:t>the</a:t>
            </a:r>
            <a:r>
              <a:rPr lang="cs-CZ" sz="2200" dirty="0"/>
              <a:t> </a:t>
            </a:r>
            <a:r>
              <a:rPr lang="cs-CZ" sz="2200" dirty="0" err="1"/>
              <a:t>national</a:t>
            </a:r>
            <a:r>
              <a:rPr lang="cs-CZ" sz="2200" dirty="0"/>
              <a:t> level &gt; </a:t>
            </a:r>
            <a:r>
              <a:rPr lang="cs-CZ" sz="2200" dirty="0" err="1"/>
              <a:t>results</a:t>
            </a:r>
            <a:r>
              <a:rPr lang="cs-CZ" sz="2200" dirty="0"/>
              <a:t> </a:t>
            </a:r>
            <a:r>
              <a:rPr lang="cs-CZ" sz="2200" dirty="0" err="1"/>
              <a:t>will</a:t>
            </a:r>
            <a:r>
              <a:rPr lang="cs-CZ" sz="2200" dirty="0"/>
              <a:t> </a:t>
            </a:r>
            <a:r>
              <a:rPr lang="cs-CZ" sz="2200" dirty="0" err="1"/>
              <a:t>be</a:t>
            </a:r>
            <a:r>
              <a:rPr lang="cs-CZ" sz="2200" dirty="0"/>
              <a:t> </a:t>
            </a:r>
            <a:r>
              <a:rPr lang="cs-CZ" sz="2200" dirty="0" err="1"/>
              <a:t>provided</a:t>
            </a:r>
            <a:r>
              <a:rPr lang="cs-CZ" sz="2200" dirty="0"/>
              <a:t> to </a:t>
            </a:r>
            <a:r>
              <a:rPr lang="cs-CZ" sz="2200" dirty="0" err="1"/>
              <a:t>the</a:t>
            </a:r>
            <a:r>
              <a:rPr lang="cs-CZ" sz="2200" dirty="0"/>
              <a:t> </a:t>
            </a:r>
            <a:r>
              <a:rPr lang="cs-CZ" sz="2200" dirty="0" err="1"/>
              <a:t>IEPs</a:t>
            </a:r>
            <a:r>
              <a:rPr lang="cs-CZ" sz="2200" dirty="0"/>
              <a:t> by MEYS via </a:t>
            </a:r>
            <a:r>
              <a:rPr lang="cs-CZ" sz="2200" dirty="0" err="1"/>
              <a:t>IEP‘s</a:t>
            </a:r>
            <a:r>
              <a:rPr lang="cs-CZ" sz="2200" dirty="0"/>
              <a:t> </a:t>
            </a:r>
            <a:r>
              <a:rPr lang="cs-CZ" sz="2200" dirty="0" err="1"/>
              <a:t>secretary</a:t>
            </a:r>
            <a:r>
              <a:rPr lang="cs-CZ" sz="2200" dirty="0"/>
              <a:t> as </a:t>
            </a:r>
            <a:r>
              <a:rPr lang="cs-CZ" sz="2200" dirty="0" err="1"/>
              <a:t>contextual</a:t>
            </a:r>
            <a:r>
              <a:rPr lang="cs-CZ" sz="2200" dirty="0"/>
              <a:t> </a:t>
            </a:r>
            <a:r>
              <a:rPr lang="cs-CZ" sz="2200" dirty="0" err="1"/>
              <a:t>information</a:t>
            </a:r>
            <a:r>
              <a:rPr lang="cs-CZ" sz="2200" dirty="0"/>
              <a:t> </a:t>
            </a:r>
            <a:r>
              <a:rPr lang="cs-CZ" sz="2200" dirty="0" err="1"/>
              <a:t>for</a:t>
            </a:r>
            <a:r>
              <a:rPr lang="cs-CZ" sz="2200" dirty="0"/>
              <a:t> </a:t>
            </a:r>
            <a:r>
              <a:rPr lang="cs-CZ" sz="2200" dirty="0" err="1"/>
              <a:t>evaluation</a:t>
            </a:r>
            <a:r>
              <a:rPr lang="cs-CZ" sz="2200" dirty="0"/>
              <a:t> in </a:t>
            </a:r>
            <a:r>
              <a:rPr lang="cs-CZ" sz="2200" dirty="0" err="1"/>
              <a:t>other</a:t>
            </a:r>
            <a:r>
              <a:rPr lang="cs-CZ" sz="2200" dirty="0"/>
              <a:t> </a:t>
            </a:r>
            <a:r>
              <a:rPr lang="cs-CZ" sz="2200" dirty="0" err="1"/>
              <a:t>modules</a:t>
            </a:r>
            <a:r>
              <a:rPr lang="cs-CZ" sz="2200" dirty="0"/>
              <a:t> (3-5)</a:t>
            </a:r>
          </a:p>
          <a:p>
            <a:r>
              <a:rPr lang="cs-CZ" sz="2200" dirty="0"/>
              <a:t>IEP </a:t>
            </a:r>
            <a:r>
              <a:rPr lang="cs-CZ" sz="2200" dirty="0" err="1"/>
              <a:t>does</a:t>
            </a:r>
            <a:r>
              <a:rPr lang="cs-CZ" sz="2200" dirty="0"/>
              <a:t> not re-</a:t>
            </a:r>
            <a:r>
              <a:rPr lang="cs-CZ" sz="2200" dirty="0" err="1"/>
              <a:t>evaluate</a:t>
            </a:r>
            <a:r>
              <a:rPr lang="cs-CZ" sz="2200" dirty="0"/>
              <a:t> </a:t>
            </a:r>
            <a:r>
              <a:rPr lang="cs-CZ" sz="2200" dirty="0" err="1"/>
              <a:t>results</a:t>
            </a:r>
            <a:r>
              <a:rPr lang="cs-CZ" sz="2200" dirty="0"/>
              <a:t> in Module 1 and 2 &gt; </a:t>
            </a:r>
            <a:r>
              <a:rPr lang="en-US" sz="2200" dirty="0"/>
              <a:t>The results from the evaluation in Module 1 and Module 2 are incorporated into the overall evaluation and constitute 50% of its weight</a:t>
            </a:r>
            <a:endParaRPr lang="cs-CZ" sz="2200" dirty="0"/>
          </a:p>
          <a:p>
            <a:r>
              <a:rPr lang="cs-CZ" sz="2200" dirty="0" err="1"/>
              <a:t>Sources</a:t>
            </a:r>
            <a:r>
              <a:rPr lang="cs-CZ" sz="2200" dirty="0"/>
              <a:t> </a:t>
            </a:r>
            <a:r>
              <a:rPr lang="cs-CZ" sz="2200" dirty="0" err="1"/>
              <a:t>of</a:t>
            </a:r>
            <a:r>
              <a:rPr lang="cs-CZ" sz="2200" dirty="0"/>
              <a:t> Data </a:t>
            </a:r>
            <a:r>
              <a:rPr lang="cs-CZ" sz="2200" dirty="0" err="1"/>
              <a:t>for</a:t>
            </a:r>
            <a:r>
              <a:rPr lang="cs-CZ" sz="2200" dirty="0"/>
              <a:t> Module 1 and 2:</a:t>
            </a:r>
          </a:p>
          <a:p>
            <a:pPr lvl="2"/>
            <a:r>
              <a:rPr lang="cs-CZ" sz="2200" dirty="0"/>
              <a:t>Data </a:t>
            </a:r>
            <a:r>
              <a:rPr lang="cs-CZ" sz="2200" dirty="0" err="1"/>
              <a:t>sheet</a:t>
            </a:r>
            <a:r>
              <a:rPr lang="cs-CZ" sz="2200" dirty="0"/>
              <a:t> </a:t>
            </a:r>
            <a:r>
              <a:rPr lang="cs-CZ" sz="2200" dirty="0" err="1"/>
              <a:t>of</a:t>
            </a:r>
            <a:r>
              <a:rPr lang="cs-CZ" sz="2200" dirty="0"/>
              <a:t> HEI (</a:t>
            </a:r>
            <a:r>
              <a:rPr lang="cs-CZ" sz="2200" dirty="0" err="1"/>
              <a:t>will</a:t>
            </a:r>
            <a:r>
              <a:rPr lang="cs-CZ" sz="2200" dirty="0"/>
              <a:t> </a:t>
            </a:r>
            <a:r>
              <a:rPr lang="cs-CZ" sz="2200" dirty="0" err="1"/>
              <a:t>be</a:t>
            </a:r>
            <a:r>
              <a:rPr lang="cs-CZ" sz="2200" dirty="0"/>
              <a:t> </a:t>
            </a:r>
            <a:r>
              <a:rPr lang="cs-CZ" sz="2200" dirty="0" err="1"/>
              <a:t>provided</a:t>
            </a:r>
            <a:r>
              <a:rPr lang="cs-CZ" sz="2200" dirty="0"/>
              <a:t> to </a:t>
            </a:r>
            <a:r>
              <a:rPr lang="cs-CZ" sz="2200" dirty="0" err="1"/>
              <a:t>IEPs</a:t>
            </a:r>
            <a:r>
              <a:rPr lang="cs-CZ" sz="2200" dirty="0"/>
              <a:t> by MEYS via </a:t>
            </a:r>
            <a:r>
              <a:rPr lang="cs-CZ" sz="2200" dirty="0" err="1"/>
              <a:t>IEP‘s</a:t>
            </a:r>
            <a:r>
              <a:rPr lang="cs-CZ" sz="2200" dirty="0"/>
              <a:t> </a:t>
            </a:r>
            <a:r>
              <a:rPr lang="cs-CZ" sz="2200" dirty="0" err="1"/>
              <a:t>secretary</a:t>
            </a:r>
            <a:r>
              <a:rPr lang="cs-CZ" sz="2200" dirty="0"/>
              <a:t>)</a:t>
            </a:r>
          </a:p>
          <a:p>
            <a:pPr lvl="2"/>
            <a:r>
              <a:rPr lang="cs-CZ" sz="2200" dirty="0" err="1"/>
              <a:t>Interactive</a:t>
            </a:r>
            <a:r>
              <a:rPr lang="cs-CZ" sz="2200" dirty="0"/>
              <a:t> </a:t>
            </a:r>
            <a:r>
              <a:rPr lang="cs-CZ" sz="2200" dirty="0" err="1"/>
              <a:t>application</a:t>
            </a:r>
            <a:r>
              <a:rPr lang="cs-CZ" sz="2200" dirty="0"/>
              <a:t> </a:t>
            </a:r>
            <a:r>
              <a:rPr lang="cs-CZ" dirty="0">
                <a:hlinkClick r:id="rId3"/>
              </a:rPr>
              <a:t>https://m17.rvvi.cz/en//m2/resources/bibliometric-reports/</a:t>
            </a:r>
            <a:endParaRPr lang="cs-CZ" dirty="0"/>
          </a:p>
        </p:txBody>
      </p:sp>
      <p:sp>
        <p:nvSpPr>
          <p:cNvPr id="4" name="Zástupný symbol pro číslo snímku 3">
            <a:extLst>
              <a:ext uri="{FF2B5EF4-FFF2-40B4-BE49-F238E27FC236}">
                <a16:creationId xmlns:a16="http://schemas.microsoft.com/office/drawing/2014/main" id="{71C8F7EC-2644-45A3-7B62-59287B8B1C05}"/>
              </a:ext>
            </a:extLst>
          </p:cNvPr>
          <p:cNvSpPr>
            <a:spLocks noGrp="1"/>
          </p:cNvSpPr>
          <p:nvPr>
            <p:ph type="sldNum" sz="quarter" idx="12"/>
          </p:nvPr>
        </p:nvSpPr>
        <p:spPr/>
        <p:txBody>
          <a:bodyPr/>
          <a:lstStyle/>
          <a:p>
            <a:fld id="{5EB70F08-41D3-4C49-9139-1BF5B9A15634}" type="slidenum">
              <a:rPr lang="cs-CZ" smtClean="0"/>
              <a:t>7</a:t>
            </a:fld>
            <a:endParaRPr lang="cs-CZ"/>
          </a:p>
        </p:txBody>
      </p:sp>
      <p:graphicFrame>
        <p:nvGraphicFramePr>
          <p:cNvPr id="5" name="Objekt 4">
            <a:extLst>
              <a:ext uri="{FF2B5EF4-FFF2-40B4-BE49-F238E27FC236}">
                <a16:creationId xmlns:a16="http://schemas.microsoft.com/office/drawing/2014/main" id="{AA3C0594-496E-610A-A085-F2BF5AB1EBF8}"/>
              </a:ext>
            </a:extLst>
          </p:cNvPr>
          <p:cNvGraphicFramePr>
            <a:graphicFrameLocks noChangeAspect="1"/>
          </p:cNvGraphicFramePr>
          <p:nvPr>
            <p:extLst>
              <p:ext uri="{D42A27DB-BD31-4B8C-83A1-F6EECF244321}">
                <p14:modId xmlns:p14="http://schemas.microsoft.com/office/powerpoint/2010/main" val="3914880662"/>
              </p:ext>
            </p:extLst>
          </p:nvPr>
        </p:nvGraphicFramePr>
        <p:xfrm>
          <a:off x="9498280" y="4912829"/>
          <a:ext cx="1964119" cy="1732244"/>
        </p:xfrm>
        <a:graphic>
          <a:graphicData uri="http://schemas.openxmlformats.org/presentationml/2006/ole">
            <mc:AlternateContent xmlns:mc="http://schemas.openxmlformats.org/markup-compatibility/2006">
              <mc:Choice xmlns:v="urn:schemas-microsoft-com:vml" Requires="v">
                <p:oleObj name="Acrobat Document" showAsIcon="1" r:id="rId4" imgW="914597" imgH="806406" progId="Acrobat.Document.DC">
                  <p:embed/>
                </p:oleObj>
              </mc:Choice>
              <mc:Fallback>
                <p:oleObj name="Acrobat Document" showAsIcon="1" r:id="rId4" imgW="914597" imgH="806406" progId="Acrobat.Document.DC">
                  <p:embed/>
                  <p:pic>
                    <p:nvPicPr>
                      <p:cNvPr id="0" name=""/>
                      <p:cNvPicPr/>
                      <p:nvPr/>
                    </p:nvPicPr>
                    <p:blipFill>
                      <a:blip r:embed="rId5"/>
                      <a:stretch>
                        <a:fillRect/>
                      </a:stretch>
                    </p:blipFill>
                    <p:spPr>
                      <a:xfrm>
                        <a:off x="9498280" y="4912829"/>
                        <a:ext cx="1964119" cy="1732244"/>
                      </a:xfrm>
                      <a:prstGeom prst="rect">
                        <a:avLst/>
                      </a:prstGeom>
                    </p:spPr>
                  </p:pic>
                </p:oleObj>
              </mc:Fallback>
            </mc:AlternateContent>
          </a:graphicData>
        </a:graphic>
      </p:graphicFrame>
    </p:spTree>
    <p:extLst>
      <p:ext uri="{BB962C8B-B14F-4D97-AF65-F5344CB8AC3E}">
        <p14:creationId xmlns:p14="http://schemas.microsoft.com/office/powerpoint/2010/main" val="269817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0DF42A-519C-0968-BA73-27EE92399A9B}"/>
              </a:ext>
            </a:extLst>
          </p:cNvPr>
          <p:cNvSpPr>
            <a:spLocks noGrp="1"/>
          </p:cNvSpPr>
          <p:nvPr>
            <p:ph type="title"/>
          </p:nvPr>
        </p:nvSpPr>
        <p:spPr/>
        <p:txBody>
          <a:bodyPr/>
          <a:lstStyle/>
          <a:p>
            <a:r>
              <a:rPr lang="cs-CZ" b="1" dirty="0" err="1"/>
              <a:t>The</a:t>
            </a:r>
            <a:r>
              <a:rPr lang="cs-CZ" b="1" dirty="0"/>
              <a:t> </a:t>
            </a:r>
            <a:r>
              <a:rPr lang="cs-CZ" b="1" dirty="0" err="1"/>
              <a:t>self-evaluation</a:t>
            </a:r>
            <a:r>
              <a:rPr lang="cs-CZ" b="1" dirty="0"/>
              <a:t> report (SER)</a:t>
            </a:r>
          </a:p>
        </p:txBody>
      </p:sp>
      <p:sp>
        <p:nvSpPr>
          <p:cNvPr id="3" name="Zástupný obsah 2">
            <a:extLst>
              <a:ext uri="{FF2B5EF4-FFF2-40B4-BE49-F238E27FC236}">
                <a16:creationId xmlns:a16="http://schemas.microsoft.com/office/drawing/2014/main" id="{7DB4EB9C-BDA8-1898-CAA6-262E9076B48D}"/>
              </a:ext>
            </a:extLst>
          </p:cNvPr>
          <p:cNvSpPr>
            <a:spLocks noGrp="1"/>
          </p:cNvSpPr>
          <p:nvPr>
            <p:ph idx="1"/>
          </p:nvPr>
        </p:nvSpPr>
        <p:spPr/>
        <p:txBody>
          <a:bodyPr/>
          <a:lstStyle/>
          <a:p>
            <a:pPr marL="108000" indent="0">
              <a:buNone/>
            </a:pPr>
            <a:r>
              <a:rPr lang="cs-CZ" sz="2000" dirty="0" err="1"/>
              <a:t>The</a:t>
            </a:r>
            <a:r>
              <a:rPr lang="cs-CZ" sz="2000" dirty="0"/>
              <a:t> </a:t>
            </a:r>
            <a:r>
              <a:rPr lang="cs-CZ" sz="2000" dirty="0" err="1"/>
              <a:t>structure</a:t>
            </a:r>
            <a:r>
              <a:rPr lang="cs-CZ" sz="2000" dirty="0"/>
              <a:t>: </a:t>
            </a:r>
          </a:p>
          <a:p>
            <a:pPr marL="108000" indent="0">
              <a:buNone/>
            </a:pPr>
            <a:endParaRPr lang="cs-CZ" sz="2000" dirty="0"/>
          </a:p>
          <a:p>
            <a:r>
              <a:rPr lang="cs-CZ" sz="1900" dirty="0" err="1"/>
              <a:t>Title</a:t>
            </a:r>
            <a:r>
              <a:rPr lang="cs-CZ" sz="1900" dirty="0"/>
              <a:t> </a:t>
            </a:r>
            <a:r>
              <a:rPr lang="cs-CZ" sz="1900" dirty="0" err="1"/>
              <a:t>page</a:t>
            </a:r>
            <a:endParaRPr lang="cs-CZ" dirty="0"/>
          </a:p>
          <a:p>
            <a:pPr lvl="2"/>
            <a:r>
              <a:rPr lang="cs-CZ" dirty="0" err="1"/>
              <a:t>Identification</a:t>
            </a:r>
            <a:r>
              <a:rPr lang="cs-CZ" dirty="0"/>
              <a:t> </a:t>
            </a:r>
            <a:r>
              <a:rPr lang="cs-CZ" dirty="0" err="1"/>
              <a:t>of</a:t>
            </a:r>
            <a:r>
              <a:rPr lang="cs-CZ" dirty="0"/>
              <a:t> HEI and </a:t>
            </a:r>
            <a:r>
              <a:rPr lang="cs-CZ" dirty="0" err="1"/>
              <a:t>general</a:t>
            </a:r>
            <a:r>
              <a:rPr lang="cs-CZ" dirty="0"/>
              <a:t> </a:t>
            </a:r>
            <a:r>
              <a:rPr lang="cs-CZ" dirty="0" err="1"/>
              <a:t>information</a:t>
            </a:r>
            <a:endParaRPr lang="cs-CZ" sz="1800" dirty="0"/>
          </a:p>
          <a:p>
            <a:pPr lvl="3"/>
            <a:r>
              <a:rPr lang="cs-CZ" dirty="0"/>
              <a:t>Diagram </a:t>
            </a:r>
            <a:r>
              <a:rPr lang="cs-CZ" dirty="0" err="1"/>
              <a:t>of</a:t>
            </a:r>
            <a:r>
              <a:rPr lang="cs-CZ" dirty="0"/>
              <a:t> </a:t>
            </a:r>
            <a:r>
              <a:rPr lang="cs-CZ" dirty="0" err="1"/>
              <a:t>organizational</a:t>
            </a:r>
            <a:r>
              <a:rPr lang="cs-CZ" dirty="0"/>
              <a:t> </a:t>
            </a:r>
            <a:r>
              <a:rPr lang="cs-CZ" dirty="0" err="1"/>
              <a:t>structure</a:t>
            </a:r>
            <a:endParaRPr lang="cs-CZ" sz="1800" dirty="0"/>
          </a:p>
          <a:p>
            <a:pPr lvl="3"/>
            <a:r>
              <a:rPr lang="cs-CZ" sz="1900" dirty="0"/>
              <a:t>General </a:t>
            </a:r>
            <a:r>
              <a:rPr lang="cs-CZ" sz="1900" dirty="0" err="1"/>
              <a:t>introduction</a:t>
            </a:r>
            <a:r>
              <a:rPr lang="cs-CZ" sz="1900" dirty="0"/>
              <a:t> </a:t>
            </a:r>
            <a:r>
              <a:rPr lang="cs-CZ" sz="1900" dirty="0" err="1"/>
              <a:t>of</a:t>
            </a:r>
            <a:r>
              <a:rPr lang="cs-CZ" sz="1900" dirty="0"/>
              <a:t> HEI</a:t>
            </a:r>
          </a:p>
          <a:p>
            <a:pPr lvl="3"/>
            <a:r>
              <a:rPr lang="cs-CZ" sz="1900" dirty="0"/>
              <a:t>SWOT </a:t>
            </a:r>
            <a:r>
              <a:rPr lang="cs-CZ" sz="1900" dirty="0" err="1"/>
              <a:t>analysis</a:t>
            </a:r>
            <a:endParaRPr lang="cs-CZ" sz="1900" dirty="0"/>
          </a:p>
          <a:p>
            <a:pPr marL="432000" lvl="3" indent="0">
              <a:buNone/>
            </a:pPr>
            <a:endParaRPr lang="cs-CZ" dirty="0"/>
          </a:p>
          <a:p>
            <a:r>
              <a:rPr lang="cs-CZ" dirty="0"/>
              <a:t>SER </a:t>
            </a:r>
            <a:r>
              <a:rPr lang="cs-CZ" dirty="0" err="1"/>
              <a:t>for</a:t>
            </a:r>
            <a:r>
              <a:rPr lang="cs-CZ" dirty="0"/>
              <a:t> Module 3 (7 </a:t>
            </a:r>
            <a:r>
              <a:rPr lang="cs-CZ" dirty="0" err="1"/>
              <a:t>indicators</a:t>
            </a:r>
            <a:r>
              <a:rPr lang="cs-CZ" dirty="0"/>
              <a:t>, 1 non-</a:t>
            </a:r>
            <a:r>
              <a:rPr lang="cs-CZ" dirty="0" err="1"/>
              <a:t>evaluated</a:t>
            </a:r>
            <a:r>
              <a:rPr lang="cs-CZ" dirty="0"/>
              <a:t>)</a:t>
            </a:r>
          </a:p>
          <a:p>
            <a:r>
              <a:rPr lang="cs-CZ" dirty="0"/>
              <a:t>SER </a:t>
            </a:r>
            <a:r>
              <a:rPr lang="cs-CZ" dirty="0" err="1"/>
              <a:t>for</a:t>
            </a:r>
            <a:r>
              <a:rPr lang="cs-CZ" dirty="0"/>
              <a:t> Module 4 (14 </a:t>
            </a:r>
            <a:r>
              <a:rPr lang="cs-CZ" dirty="0" err="1"/>
              <a:t>indicators</a:t>
            </a:r>
            <a:r>
              <a:rPr lang="cs-CZ" dirty="0"/>
              <a:t>)</a:t>
            </a:r>
          </a:p>
          <a:p>
            <a:r>
              <a:rPr lang="cs-CZ" dirty="0"/>
              <a:t>SER </a:t>
            </a:r>
            <a:r>
              <a:rPr lang="cs-CZ" dirty="0" err="1"/>
              <a:t>for</a:t>
            </a:r>
            <a:r>
              <a:rPr lang="cs-CZ" dirty="0"/>
              <a:t> Module 5 (4 </a:t>
            </a:r>
            <a:r>
              <a:rPr lang="cs-CZ" dirty="0" err="1"/>
              <a:t>indicators</a:t>
            </a:r>
            <a:r>
              <a:rPr lang="cs-CZ" dirty="0"/>
              <a:t>)</a:t>
            </a:r>
          </a:p>
        </p:txBody>
      </p:sp>
      <p:sp>
        <p:nvSpPr>
          <p:cNvPr id="4" name="Zástupný symbol pro číslo snímku 3">
            <a:extLst>
              <a:ext uri="{FF2B5EF4-FFF2-40B4-BE49-F238E27FC236}">
                <a16:creationId xmlns:a16="http://schemas.microsoft.com/office/drawing/2014/main" id="{F5AD3390-6C06-D045-B3D7-A8A47AEA6476}"/>
              </a:ext>
            </a:extLst>
          </p:cNvPr>
          <p:cNvSpPr>
            <a:spLocks noGrp="1"/>
          </p:cNvSpPr>
          <p:nvPr>
            <p:ph type="sldNum" sz="quarter" idx="12"/>
          </p:nvPr>
        </p:nvSpPr>
        <p:spPr/>
        <p:txBody>
          <a:bodyPr/>
          <a:lstStyle/>
          <a:p>
            <a:fld id="{5EB70F08-41D3-4C49-9139-1BF5B9A15634}" type="slidenum">
              <a:rPr lang="cs-CZ" smtClean="0"/>
              <a:t>8</a:t>
            </a:fld>
            <a:endParaRPr lang="cs-CZ"/>
          </a:p>
        </p:txBody>
      </p:sp>
      <p:graphicFrame>
        <p:nvGraphicFramePr>
          <p:cNvPr id="5" name="Objekt 4">
            <a:extLst>
              <a:ext uri="{FF2B5EF4-FFF2-40B4-BE49-F238E27FC236}">
                <a16:creationId xmlns:a16="http://schemas.microsoft.com/office/drawing/2014/main" id="{CA4FA967-8B46-8F76-297F-EA31E603DD9F}"/>
              </a:ext>
            </a:extLst>
          </p:cNvPr>
          <p:cNvGraphicFramePr>
            <a:graphicFrameLocks noChangeAspect="1"/>
          </p:cNvGraphicFramePr>
          <p:nvPr>
            <p:extLst>
              <p:ext uri="{D42A27DB-BD31-4B8C-83A1-F6EECF244321}">
                <p14:modId xmlns:p14="http://schemas.microsoft.com/office/powerpoint/2010/main" val="1895394658"/>
              </p:ext>
            </p:extLst>
          </p:nvPr>
        </p:nvGraphicFramePr>
        <p:xfrm>
          <a:off x="5987399" y="2867801"/>
          <a:ext cx="1541234" cy="1359282"/>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8">
                  <p:embed/>
                </p:oleObj>
              </mc:Choice>
              <mc:Fallback>
                <p:oleObj name="Document" showAsIcon="1" r:id="rId3" imgW="914597" imgH="806311" progId="Word.Document.8">
                  <p:embed/>
                  <p:pic>
                    <p:nvPicPr>
                      <p:cNvPr id="5" name="Objekt 4">
                        <a:extLst>
                          <a:ext uri="{FF2B5EF4-FFF2-40B4-BE49-F238E27FC236}">
                            <a16:creationId xmlns:a16="http://schemas.microsoft.com/office/drawing/2014/main" id="{CA4FA967-8B46-8F76-297F-EA31E603DD9F}"/>
                          </a:ext>
                        </a:extLst>
                      </p:cNvPr>
                      <p:cNvPicPr/>
                      <p:nvPr/>
                    </p:nvPicPr>
                    <p:blipFill>
                      <a:blip r:embed="rId4"/>
                      <a:stretch>
                        <a:fillRect/>
                      </a:stretch>
                    </p:blipFill>
                    <p:spPr>
                      <a:xfrm>
                        <a:off x="5987399" y="2867801"/>
                        <a:ext cx="1541234" cy="1359282"/>
                      </a:xfrm>
                      <a:prstGeom prst="rect">
                        <a:avLst/>
                      </a:prstGeom>
                    </p:spPr>
                  </p:pic>
                </p:oleObj>
              </mc:Fallback>
            </mc:AlternateContent>
          </a:graphicData>
        </a:graphic>
      </p:graphicFrame>
    </p:spTree>
    <p:extLst>
      <p:ext uri="{BB962C8B-B14F-4D97-AF65-F5344CB8AC3E}">
        <p14:creationId xmlns:p14="http://schemas.microsoft.com/office/powerpoint/2010/main" val="6374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892D6-0592-3A0F-97E6-A69BBD544312}"/>
              </a:ext>
            </a:extLst>
          </p:cNvPr>
          <p:cNvSpPr>
            <a:spLocks noGrp="1"/>
          </p:cNvSpPr>
          <p:nvPr>
            <p:ph type="title"/>
          </p:nvPr>
        </p:nvSpPr>
        <p:spPr/>
        <p:txBody>
          <a:bodyPr/>
          <a:lstStyle/>
          <a:p>
            <a:r>
              <a:rPr lang="cs-CZ" b="1" dirty="0" err="1"/>
              <a:t>Self-Evaluation</a:t>
            </a:r>
            <a:r>
              <a:rPr lang="cs-CZ" b="1" dirty="0"/>
              <a:t> Report</a:t>
            </a:r>
            <a:br>
              <a:rPr lang="cs-CZ" b="1" dirty="0"/>
            </a:br>
            <a:r>
              <a:rPr lang="cs-CZ" b="1" dirty="0"/>
              <a:t>MODULE 3 – </a:t>
            </a:r>
            <a:r>
              <a:rPr lang="cs-CZ" b="1" dirty="0" err="1"/>
              <a:t>Social</a:t>
            </a:r>
            <a:r>
              <a:rPr lang="cs-CZ" b="1" dirty="0"/>
              <a:t> Relevance </a:t>
            </a:r>
          </a:p>
        </p:txBody>
      </p:sp>
      <p:sp>
        <p:nvSpPr>
          <p:cNvPr id="5" name="Zástupný obsah 4">
            <a:extLst>
              <a:ext uri="{FF2B5EF4-FFF2-40B4-BE49-F238E27FC236}">
                <a16:creationId xmlns:a16="http://schemas.microsoft.com/office/drawing/2014/main" id="{7DE9552D-DB9D-2BB2-BAA9-AD7C7664998F}"/>
              </a:ext>
            </a:extLst>
          </p:cNvPr>
          <p:cNvSpPr>
            <a:spLocks noGrp="1"/>
          </p:cNvSpPr>
          <p:nvPr>
            <p:ph idx="1"/>
          </p:nvPr>
        </p:nvSpPr>
        <p:spPr/>
        <p:txBody>
          <a:bodyPr/>
          <a:lstStyle/>
          <a:p>
            <a:r>
              <a:rPr lang="cs-CZ" b="1" dirty="0" err="1">
                <a:solidFill>
                  <a:srgbClr val="428D96"/>
                </a:solidFill>
                <a:latin typeface="Calibri" panose="020F0502020204030204" pitchFamily="34" charset="0"/>
                <a:cs typeface="Calibri" panose="020F0502020204030204" pitchFamily="34" charset="0"/>
              </a:rPr>
              <a:t>Evaluated</a:t>
            </a:r>
            <a:r>
              <a:rPr lang="cs-CZ" b="1" dirty="0">
                <a:solidFill>
                  <a:srgbClr val="428D96"/>
                </a:solidFill>
                <a:latin typeface="Calibri" panose="020F0502020204030204" pitchFamily="34" charset="0"/>
                <a:cs typeface="Calibri" panose="020F0502020204030204" pitchFamily="34" charset="0"/>
              </a:rPr>
              <a:t> </a:t>
            </a:r>
            <a:r>
              <a:rPr lang="cs-CZ" b="1" dirty="0" err="1">
                <a:solidFill>
                  <a:srgbClr val="428D96"/>
                </a:solidFill>
                <a:latin typeface="Calibri" panose="020F0502020204030204" pitchFamily="34" charset="0"/>
                <a:cs typeface="Calibri" panose="020F0502020204030204" pitchFamily="34" charset="0"/>
              </a:rPr>
              <a:t>indicators</a:t>
            </a:r>
            <a:endParaRPr lang="cs-CZ" b="1" dirty="0">
              <a:solidFill>
                <a:srgbClr val="428D96"/>
              </a:solidFill>
              <a:latin typeface="Calibri" panose="020F0502020204030204" pitchFamily="34" charset="0"/>
              <a:cs typeface="Calibri" panose="020F0502020204030204" pitchFamily="34" charset="0"/>
            </a:endParaRPr>
          </a:p>
          <a:p>
            <a:r>
              <a:rPr lang="cs-CZ" dirty="0"/>
              <a:t>3.1 </a:t>
            </a:r>
            <a:r>
              <a:rPr lang="en-US" dirty="0"/>
              <a:t>Introductory information about the unit under evaluation</a:t>
            </a:r>
            <a:r>
              <a:rPr lang="cs-CZ" dirty="0"/>
              <a:t> (not </a:t>
            </a:r>
            <a:r>
              <a:rPr lang="cs-CZ" dirty="0" err="1"/>
              <a:t>evaluated</a:t>
            </a:r>
            <a:r>
              <a:rPr lang="cs-CZ" dirty="0"/>
              <a:t>)</a:t>
            </a:r>
          </a:p>
          <a:p>
            <a:r>
              <a:rPr lang="cs-CZ" dirty="0"/>
              <a:t>3.2 </a:t>
            </a:r>
            <a:r>
              <a:rPr lang="en-US" dirty="0"/>
              <a:t>Recognition by the research community</a:t>
            </a:r>
            <a:endParaRPr lang="cs-CZ" dirty="0"/>
          </a:p>
          <a:p>
            <a:r>
              <a:rPr lang="cs-CZ" dirty="0"/>
              <a:t>3.3.Research </a:t>
            </a:r>
            <a:r>
              <a:rPr lang="cs-CZ" dirty="0" err="1"/>
              <a:t>projects</a:t>
            </a:r>
            <a:r>
              <a:rPr lang="cs-CZ" dirty="0"/>
              <a:t> </a:t>
            </a:r>
          </a:p>
          <a:p>
            <a:r>
              <a:rPr lang="cs-CZ" dirty="0"/>
              <a:t>3.4 </a:t>
            </a:r>
            <a:r>
              <a:rPr lang="en-US" dirty="0"/>
              <a:t>Research results with existing or prospective impact on society </a:t>
            </a:r>
            <a:endParaRPr lang="cs-CZ" dirty="0"/>
          </a:p>
          <a:p>
            <a:r>
              <a:rPr lang="cs-CZ" dirty="0"/>
              <a:t>3.5 </a:t>
            </a:r>
            <a:r>
              <a:rPr lang="en-US" dirty="0"/>
              <a:t>Transfer of results into practice</a:t>
            </a:r>
            <a:endParaRPr lang="cs-CZ" dirty="0"/>
          </a:p>
          <a:p>
            <a:r>
              <a:rPr lang="cs-CZ" dirty="0"/>
              <a:t>3.6 </a:t>
            </a:r>
            <a:r>
              <a:rPr lang="en-US" dirty="0"/>
              <a:t>The most important activities in the field of popularization of R&amp;D&amp;I and communication with the public </a:t>
            </a:r>
            <a:endParaRPr lang="cs-CZ" dirty="0"/>
          </a:p>
          <a:p>
            <a:r>
              <a:rPr lang="cs-CZ" dirty="0"/>
              <a:t>3.7 </a:t>
            </a:r>
            <a:r>
              <a:rPr lang="en-US" dirty="0"/>
              <a:t>Implementation of the recommendations in Module 3 </a:t>
            </a:r>
            <a:endParaRPr lang="cs-CZ" dirty="0"/>
          </a:p>
          <a:p>
            <a:endParaRPr lang="cs-CZ" dirty="0"/>
          </a:p>
        </p:txBody>
      </p:sp>
      <p:sp>
        <p:nvSpPr>
          <p:cNvPr id="4" name="Zástupný symbol pro číslo snímku 3">
            <a:extLst>
              <a:ext uri="{FF2B5EF4-FFF2-40B4-BE49-F238E27FC236}">
                <a16:creationId xmlns:a16="http://schemas.microsoft.com/office/drawing/2014/main" id="{1415B6F4-0A9C-5AD1-43F4-F999619C4E8B}"/>
              </a:ext>
            </a:extLst>
          </p:cNvPr>
          <p:cNvSpPr>
            <a:spLocks noGrp="1"/>
          </p:cNvSpPr>
          <p:nvPr>
            <p:ph type="sldNum" sz="quarter" idx="12"/>
          </p:nvPr>
        </p:nvSpPr>
        <p:spPr/>
        <p:txBody>
          <a:bodyPr/>
          <a:lstStyle/>
          <a:p>
            <a:fld id="{5EB70F08-41D3-4C49-9139-1BF5B9A15634}" type="slidenum">
              <a:rPr lang="cs-CZ" smtClean="0"/>
              <a:t>9</a:t>
            </a:fld>
            <a:endParaRPr lang="cs-CZ"/>
          </a:p>
        </p:txBody>
      </p:sp>
      <p:graphicFrame>
        <p:nvGraphicFramePr>
          <p:cNvPr id="6" name="Objekt 5">
            <a:extLst>
              <a:ext uri="{FF2B5EF4-FFF2-40B4-BE49-F238E27FC236}">
                <a16:creationId xmlns:a16="http://schemas.microsoft.com/office/drawing/2014/main" id="{6A364987-30D0-6656-A779-E99D36371B5D}"/>
              </a:ext>
            </a:extLst>
          </p:cNvPr>
          <p:cNvGraphicFramePr>
            <a:graphicFrameLocks noChangeAspect="1"/>
          </p:cNvGraphicFramePr>
          <p:nvPr>
            <p:extLst>
              <p:ext uri="{D42A27DB-BD31-4B8C-83A1-F6EECF244321}">
                <p14:modId xmlns:p14="http://schemas.microsoft.com/office/powerpoint/2010/main" val="2529010708"/>
              </p:ext>
            </p:extLst>
          </p:nvPr>
        </p:nvGraphicFramePr>
        <p:xfrm>
          <a:off x="9323093" y="2022970"/>
          <a:ext cx="1594239" cy="140603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kt 1">
                        <a:extLst>
                          <a:ext uri="{FF2B5EF4-FFF2-40B4-BE49-F238E27FC236}">
                            <a16:creationId xmlns:a16="http://schemas.microsoft.com/office/drawing/2014/main" id="{DB0B036A-95D0-AB09-2C9C-C5D4AAF7BF1D}"/>
                          </a:ext>
                        </a:extLst>
                      </p:cNvPr>
                      <p:cNvPicPr/>
                      <p:nvPr/>
                    </p:nvPicPr>
                    <p:blipFill>
                      <a:blip r:embed="rId4"/>
                      <a:stretch>
                        <a:fillRect/>
                      </a:stretch>
                    </p:blipFill>
                    <p:spPr>
                      <a:xfrm>
                        <a:off x="9323093" y="2022970"/>
                        <a:ext cx="1594239" cy="1406030"/>
                      </a:xfrm>
                      <a:prstGeom prst="rect">
                        <a:avLst/>
                      </a:prstGeom>
                    </p:spPr>
                  </p:pic>
                </p:oleObj>
              </mc:Fallback>
            </mc:AlternateContent>
          </a:graphicData>
        </a:graphic>
      </p:graphicFrame>
    </p:spTree>
    <p:extLst>
      <p:ext uri="{BB962C8B-B14F-4D97-AF65-F5344CB8AC3E}">
        <p14:creationId xmlns:p14="http://schemas.microsoft.com/office/powerpoint/2010/main" val="3928577679"/>
      </p:ext>
    </p:extLst>
  </p:cSld>
  <p:clrMapOvr>
    <a:masterClrMapping/>
  </p:clrMapOvr>
</p:sld>
</file>

<file path=ppt/theme/theme1.xml><?xml version="1.0" encoding="utf-8"?>
<a:theme xmlns:a="http://schemas.openxmlformats.org/drawingml/2006/main" name="Vlastní návrh">
  <a:themeElements>
    <a:clrScheme name="Vlastní 1">
      <a:dk1>
        <a:sysClr val="windowText" lastClr="000000"/>
      </a:dk1>
      <a:lt1>
        <a:sysClr val="window" lastClr="FFFFFF"/>
      </a:lt1>
      <a:dk2>
        <a:srgbClr val="44546A"/>
      </a:dk2>
      <a:lt2>
        <a:srgbClr val="E7E6E6"/>
      </a:lt2>
      <a:accent1>
        <a:srgbClr val="428D96"/>
      </a:accent1>
      <a:accent2>
        <a:srgbClr val="CFDBDD"/>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vzor - anglicky" id="{8D6E0DA9-7761-4B14-B95E-35DC8A245450}" vid="{113A6F26-E188-4C0A-A5BE-51D0CAAE1CD8}"/>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lastní 1">
    <a:dk1>
      <a:sysClr val="windowText" lastClr="000000"/>
    </a:dk1>
    <a:lt1>
      <a:sysClr val="window" lastClr="FFFFFF"/>
    </a:lt1>
    <a:dk2>
      <a:srgbClr val="44546A"/>
    </a:dk2>
    <a:lt2>
      <a:srgbClr val="E7E6E6"/>
    </a:lt2>
    <a:accent1>
      <a:srgbClr val="428D96"/>
    </a:accent1>
    <a:accent2>
      <a:srgbClr val="CFDBDD"/>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986b39-0513-4973-b900-5dc2c221c4fc" xsi:nil="true"/>
    <lcf76f155ced4ddcb4097134ff3c332f xmlns="0b678d0f-b603-42cf-9f03-06d7c2f3cd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98976A2EBE6741B875C94B67C526EF" ma:contentTypeVersion="15" ma:contentTypeDescription="Vytvoří nový dokument" ma:contentTypeScope="" ma:versionID="b6c1ca8436a514607806a9d93949380e">
  <xsd:schema xmlns:xsd="http://www.w3.org/2001/XMLSchema" xmlns:xs="http://www.w3.org/2001/XMLSchema" xmlns:p="http://schemas.microsoft.com/office/2006/metadata/properties" xmlns:ns2="3e986b39-0513-4973-b900-5dc2c221c4fc" xmlns:ns3="0b678d0f-b603-42cf-9f03-06d7c2f3cdd5" targetNamespace="http://schemas.microsoft.com/office/2006/metadata/properties" ma:root="true" ma:fieldsID="bb0cb964f0a1a87e5f52e0bb924775f1" ns2:_="" ns3:_="">
    <xsd:import namespace="3e986b39-0513-4973-b900-5dc2c221c4fc"/>
    <xsd:import namespace="0b678d0f-b603-42cf-9f03-06d7c2f3cdd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986b39-0513-4973-b900-5dc2c221c4fc"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TaxCatchAll" ma:index="19" nillable="true" ma:displayName="Taxonomy Catch All Column" ma:hidden="true" ma:list="{39b967e1-730c-48a3-91e4-405632cdcf06}" ma:internalName="TaxCatchAll" ma:showField="CatchAllData" ma:web="3e986b39-0513-4973-b900-5dc2c221c4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78d0f-b603-42cf-9f03-06d7c2f3cd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1EDFD6-1481-4B9E-B53C-C44FBFA0F852}">
  <ds:schemaRef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documentManagement/types"/>
    <ds:schemaRef ds:uri="aaabc790-61c3-4ed2-bf48-4fd4653df86f"/>
    <ds:schemaRef ds:uri="http://purl.org/dc/dcmitype/"/>
    <ds:schemaRef ds:uri="9230b3a5-857e-4604-8e9a-a3cafa8dc0d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3231E4D-2BB6-41B4-B393-A65CD63107C5}">
  <ds:schemaRefs>
    <ds:schemaRef ds:uri="http://schemas.microsoft.com/sharepoint/v3/contenttype/forms"/>
  </ds:schemaRefs>
</ds:datastoreItem>
</file>

<file path=customXml/itemProps3.xml><?xml version="1.0" encoding="utf-8"?>
<ds:datastoreItem xmlns:ds="http://schemas.openxmlformats.org/officeDocument/2006/customXml" ds:itemID="{DF1000EC-A8AF-44A3-9D99-367FAB6A2C4A}"/>
</file>

<file path=docProps/app.xml><?xml version="1.0" encoding="utf-8"?>
<Properties xmlns="http://schemas.openxmlformats.org/officeDocument/2006/extended-properties" xmlns:vt="http://schemas.openxmlformats.org/officeDocument/2006/docPropsVTypes">
  <Template/>
  <TotalTime>3868</TotalTime>
  <Words>4353</Words>
  <Application>Microsoft Office PowerPoint</Application>
  <PresentationFormat>Širokoúhlá obrazovka</PresentationFormat>
  <Paragraphs>336</Paragraphs>
  <Slides>20</Slides>
  <Notes>20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20</vt:i4>
      </vt:variant>
    </vt:vector>
  </HeadingPairs>
  <TitlesOfParts>
    <vt:vector size="29" baseType="lpstr">
      <vt:lpstr>Aptos</vt:lpstr>
      <vt:lpstr>Arial</vt:lpstr>
      <vt:lpstr>Calibri</vt:lpstr>
      <vt:lpstr>Calibri Light</vt:lpstr>
      <vt:lpstr>Symbol</vt:lpstr>
      <vt:lpstr>Wingdings 2</vt:lpstr>
      <vt:lpstr>Vlastní návrh</vt:lpstr>
      <vt:lpstr>Acrobat Document</vt:lpstr>
      <vt:lpstr>Document</vt:lpstr>
      <vt:lpstr>Evaluation of higher education institutions in Czech Republic 2025 2th workshop for international evaluation panels 27 february 2025</vt:lpstr>
      <vt:lpstr>Programme</vt:lpstr>
      <vt:lpstr>Evaluation of the HEIs in the Czech Republic 2025: A quick summary </vt:lpstr>
      <vt:lpstr>Provider‘s level of evaluation: Modules 3–5</vt:lpstr>
      <vt:lpstr>International evaluation panels‘ workflow</vt:lpstr>
      <vt:lpstr>What is required from the ieP members? </vt:lpstr>
      <vt:lpstr>What is being evaluated?</vt:lpstr>
      <vt:lpstr>The self-evaluation report (SER)</vt:lpstr>
      <vt:lpstr>Self-Evaluation Report MODULE 3 – Social Relevance </vt:lpstr>
      <vt:lpstr>Self-Evaluation Report MODULE 4 – Viability </vt:lpstr>
      <vt:lpstr>Self-Evaluation Report MODULE 5 – Strategy and Policies </vt:lpstr>
      <vt:lpstr>On-site visit</vt:lpstr>
      <vt:lpstr>The Evaluation Report (ER)</vt:lpstr>
      <vt:lpstr>The preparation of the Evaluation Report (ER)</vt:lpstr>
      <vt:lpstr>Methodology HEI2025+ rating vs. grading</vt:lpstr>
      <vt:lpstr>Grading according the methodology 17+ and weight of modules</vt:lpstr>
      <vt:lpstr>SER vs. ER</vt:lpstr>
      <vt:lpstr>Harmonization sessions</vt:lpstr>
      <vt:lpstr>Timeline of workshops and harmonization of IEPs and EAC</vt:lpstr>
      <vt:lpstr>Prezentace aplikace PowerPoint</vt:lpstr>
    </vt:vector>
  </TitlesOfParts>
  <Company>MSMT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Vojtěch Fikar</dc:creator>
  <cp:lastModifiedBy>Fikar Vojtěch</cp:lastModifiedBy>
  <cp:revision>147</cp:revision>
  <dcterms:created xsi:type="dcterms:W3CDTF">2024-12-16T08:31:32Z</dcterms:created>
  <dcterms:modified xsi:type="dcterms:W3CDTF">2025-03-04T14:13:15Z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0x0101007A98976A2EBE6741B875C94B67C526EF</vt:lpwstr>
  </property>
</Properties>
</file>